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3" r:id="rId3"/>
    <p:sldId id="282" r:id="rId4"/>
    <p:sldId id="270" r:id="rId5"/>
    <p:sldId id="281" r:id="rId6"/>
    <p:sldId id="274" r:id="rId7"/>
    <p:sldId id="276" r:id="rId8"/>
    <p:sldId id="277" r:id="rId9"/>
    <p:sldId id="284" r:id="rId10"/>
    <p:sldId id="271" r:id="rId11"/>
    <p:sldId id="283" r:id="rId12"/>
    <p:sldId id="285" r:id="rId1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10" clrIdx="0"/>
  <p:cmAuthor id="1" name="Helen Kennedy" initials="HK" lastIdx="2" clrIdx="1"/>
  <p:cmAuthor id="2" name="Nancy" initials="K N" lastIdx="1" clrIdx="2"/>
  <p:cmAuthor id="3" name="Helen" initials="HK" lastIdx="6" clrIdx="3"/>
  <p:cmAuthor id="4" name="Lucy Cowie" initials="" lastIdx="4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5" autoAdjust="0"/>
    <p:restoredTop sz="93085" autoAdjust="0"/>
  </p:normalViewPr>
  <p:slideViewPr>
    <p:cSldViewPr showGuides="1">
      <p:cViewPr>
        <p:scale>
          <a:sx n="77" d="100"/>
          <a:sy n="77" d="100"/>
        </p:scale>
        <p:origin x="-258" y="-42"/>
      </p:cViewPr>
      <p:guideLst>
        <p:guide orient="horz" pos="1797"/>
        <p:guide pos="4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algn="ctr" rtl="0"/>
          <a:r>
            <a:rPr lang="en-GB" sz="2400" dirty="0" smtClean="0"/>
            <a:t>Understand and explain how the bubble sort algorithm works.</a:t>
          </a:r>
          <a:endParaRPr lang="en-GB" sz="2400" dirty="0"/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  <dgm:t>
        <a:bodyPr/>
        <a:lstStyle/>
        <a:p>
          <a:endParaRPr lang="en-GB"/>
        </a:p>
      </dgm:t>
    </dgm:pt>
    <dgm:pt modelId="{939FCBA8-2F89-4D07-8E71-090EB9025915}" type="pres">
      <dgm:prSet presAssocID="{E9CA85A4-E6D3-48A3-B740-5AB2489DE156}" presName="Accent" presStyleLbl="node1" presStyleIdx="0" presStyleCnt="1" custScaleX="141682" custScaleY="54994" custLinFactNeighborX="0" custLinFactNeighborY="-836"/>
      <dgm:spPr/>
      <dgm:t>
        <a:bodyPr/>
        <a:lstStyle/>
        <a:p>
          <a:endParaRPr lang="en-GB"/>
        </a:p>
      </dgm:t>
    </dgm:pt>
    <dgm:pt modelId="{7C622683-F718-4DBD-9680-E6312A3B7B06}" type="pres">
      <dgm:prSet presAssocID="{E9CA85A4-E6D3-48A3-B740-5AB2489DE156}" presName="Parent1" presStyleLbl="revTx" presStyleIdx="0" presStyleCnt="1" custScaleX="162175" custLinFactNeighborX="5578" custLinFactNeighborY="387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9808F96-C292-44F0-AFFF-9AAF8D1BDED2}" type="presOf" srcId="{F87F22A4-A35E-42B1-921E-9D401F34EC57}" destId="{06CB08F1-1872-4DD7-BC3E-8CC37198B73A}" srcOrd="0" destOrd="0" presId="urn:microsoft.com/office/officeart/2009/layout/CircleArrowProcess"/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A4B539D8-F749-4D58-886E-FF46546DA9FE}" type="presOf" srcId="{E9CA85A4-E6D3-48A3-B740-5AB2489DE156}" destId="{7C622683-F718-4DBD-9680-E6312A3B7B06}" srcOrd="0" destOrd="0" presId="urn:microsoft.com/office/officeart/2009/layout/CircleArrowProcess"/>
    <dgm:cxn modelId="{559A11B4-4F6D-4EF3-8C0F-EFEA42854347}" type="presParOf" srcId="{06CB08F1-1872-4DD7-BC3E-8CC37198B73A}" destId="{F71DFCBB-4C9B-4D64-9922-03B6B45E4564}" srcOrd="0" destOrd="0" presId="urn:microsoft.com/office/officeart/2009/layout/CircleArrowProcess"/>
    <dgm:cxn modelId="{79289A53-60B6-421E-9FD2-8959E982E374}" type="presParOf" srcId="{F71DFCBB-4C9B-4D64-9922-03B6B45E4564}" destId="{939FCBA8-2F89-4D07-8E71-090EB9025915}" srcOrd="0" destOrd="0" presId="urn:microsoft.com/office/officeart/2009/layout/CircleArrowProcess"/>
    <dgm:cxn modelId="{1A357D56-BCA1-424F-8766-957940E5D128}" type="presParOf" srcId="{06CB08F1-1872-4DD7-BC3E-8CC37198B73A}" destId="{7C622683-F718-4DBD-9680-E6312A3B7B06}" srcOrd="1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CBA8-2F89-4D07-8E71-090EB9025915}">
      <dsp:nvSpPr>
        <dsp:cNvPr id="0" name=""/>
        <dsp:cNvSpPr/>
      </dsp:nvSpPr>
      <dsp:spPr>
        <a:xfrm>
          <a:off x="684425" y="936118"/>
          <a:ext cx="6119980" cy="2376004"/>
        </a:xfrm>
        <a:prstGeom prst="circularArrow">
          <a:avLst>
            <a:gd name="adj1" fmla="val 10980"/>
            <a:gd name="adj2" fmla="val 1142322"/>
            <a:gd name="adj3" fmla="val 90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22683-F718-4DBD-9680-E6312A3B7B06}">
      <dsp:nvSpPr>
        <dsp:cNvPr id="0" name=""/>
        <dsp:cNvSpPr/>
      </dsp:nvSpPr>
      <dsp:spPr>
        <a:xfrm>
          <a:off x="1923695" y="1610682"/>
          <a:ext cx="3908955" cy="1204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Understand and explain how the bubble sort algorithm works.</a:t>
          </a:r>
          <a:endParaRPr lang="en-GB" sz="2400" kern="1200" dirty="0"/>
        </a:p>
      </dsp:txBody>
      <dsp:txXfrm>
        <a:off x="1923695" y="1610682"/>
        <a:ext cx="3908955" cy="1204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461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4614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461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</a:t>
            </a:r>
            <a:r>
              <a:rPr lang="en-US" dirty="0" err="1" smtClean="0"/>
              <a:t>Teachit</a:t>
            </a:r>
            <a:r>
              <a:rPr lang="en-US" dirty="0" smtClean="0"/>
              <a:t>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yZQPjUT5B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iyEqLZmngY&amp;nohtml5=Fals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03443" y="2420888"/>
            <a:ext cx="7537114" cy="583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spc="50" dirty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3.3 Fundamentals of data representation</a:t>
            </a:r>
            <a:endParaRPr lang="en-GB" sz="2800" b="1" spc="50" dirty="0">
              <a:ln w="11430">
                <a:solidFill>
                  <a:schemeClr val="bg1"/>
                </a:solidFill>
              </a:ln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3203522"/>
            <a:ext cx="3943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3.1.4 Sorting algorithms 1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5576" y="3717031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Bubble sort quiz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649" y="1196752"/>
            <a:ext cx="7886701" cy="4493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After the first pass, one number will definitely be in the correct position. Which number is that and in which position?</a:t>
            </a:r>
          </a:p>
          <a:p>
            <a:pPr marL="369888" lvl="1">
              <a:buClr>
                <a:schemeClr val="accent1"/>
              </a:buClr>
            </a:pPr>
            <a:endParaRPr lang="en-GB" sz="2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9888" lvl="1">
              <a:buClr>
                <a:schemeClr val="accent1"/>
              </a:buClr>
            </a:pPr>
            <a:r>
              <a:rPr lang="en-GB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It will be the largest number and it will be in the last position.</a:t>
            </a:r>
          </a:p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+mj-lt"/>
              <a:buAutoNum type="arabicPeriod" startAt="2"/>
            </a:pP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After each pass through the data, are there more or less comparisons made?</a:t>
            </a:r>
          </a:p>
          <a:p>
            <a:pPr marL="352425" lvl="1">
              <a:buClr>
                <a:schemeClr val="accent1"/>
              </a:buClr>
            </a:pPr>
            <a:endParaRPr lang="en-GB" sz="2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2425" lvl="1">
              <a:buClr>
                <a:schemeClr val="accent1"/>
              </a:buClr>
            </a:pPr>
            <a:r>
              <a:rPr lang="en-GB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Each pass through the data requires one less comparison that the pass before.</a:t>
            </a:r>
            <a:endParaRPr lang="en-GB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+mj-lt"/>
              <a:buAutoNum type="arabicPeriod" startAt="2"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08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0869" y="3284984"/>
            <a:ext cx="789897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1"/>
              </a:buClr>
              <a:buFont typeface="+mj-lt"/>
              <a:buAutoNum type="arabicPeriod" startAt="4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Write down a list of five numbers which will need just one pass through the list and no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swaps.</a:t>
            </a:r>
          </a:p>
          <a:p>
            <a:pPr marL="342900" indent="-342900">
              <a:buClr>
                <a:schemeClr val="accent1"/>
              </a:buClr>
              <a:buFont typeface="+mj-lt"/>
              <a:buAutoNum type="arabicPeriod" startAt="4"/>
            </a:pPr>
            <a:endParaRPr lang="en-GB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2425" lvl="1"/>
            <a:r>
              <a:rPr lang="en-GB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GB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. 1  2  3  4  </a:t>
            </a:r>
            <a:r>
              <a:rPr lang="en-GB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2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4"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Bubble sort quiz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0869" y="1555409"/>
            <a:ext cx="770554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Clr>
                <a:srgbClr val="412878"/>
              </a:buClr>
              <a:buFont typeface="+mj-lt"/>
              <a:buAutoNum type="arabicPeriod" startAt="3"/>
            </a:pPr>
            <a:r>
              <a:rPr lang="en-GB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Eventually the algorithm stops. How does it know when to stop?</a:t>
            </a:r>
          </a:p>
          <a:p>
            <a:pPr marL="457200" lvl="0" indent="-457200">
              <a:buClr>
                <a:srgbClr val="412878"/>
              </a:buClr>
              <a:buFont typeface="+mj-lt"/>
              <a:buAutoNum type="arabicPeriod" startAt="3"/>
            </a:pPr>
            <a:endParaRPr lang="en-GB" sz="2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2425" lvl="1">
              <a:buClr>
                <a:srgbClr val="412878"/>
              </a:buClr>
            </a:pPr>
            <a:r>
              <a:rPr lang="en-GB" sz="22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</a:t>
            </a:r>
            <a:r>
              <a:rPr lang="en-GB" sz="22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be no swaps.</a:t>
            </a:r>
            <a:endParaRPr lang="en-GB" sz="2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0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080" y="4797152"/>
            <a:ext cx="81186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1"/>
              </a:buClr>
              <a:buFont typeface="+mj-lt"/>
              <a:buAutoNum type="arabicPeriod" startAt="6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maximum number of comparisons for a list of 10 numbers?</a:t>
            </a:r>
          </a:p>
          <a:p>
            <a:pPr marL="439738" lvl="1"/>
            <a:endParaRPr lang="en-GB" sz="2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9738" lvl="1"/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en-GB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6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Bubble sort quiz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823672"/>
              </p:ext>
            </p:extLst>
          </p:nvPr>
        </p:nvGraphicFramePr>
        <p:xfrm>
          <a:off x="1043608" y="2435167"/>
          <a:ext cx="6760680" cy="2225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152"/>
                <a:gridCol w="432048"/>
                <a:gridCol w="576064"/>
                <a:gridCol w="648072"/>
                <a:gridCol w="576064"/>
                <a:gridCol w="576064"/>
                <a:gridCol w="576064"/>
                <a:gridCol w="1656184"/>
                <a:gridCol w="1285968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="1" dirty="0" smtClean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="1" dirty="0" smtClean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5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4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3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Comparisons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Swaps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Pass</a:t>
                      </a:r>
                      <a:endParaRPr lang="en-GB" b="1" dirty="0"/>
                    </a:p>
                  </a:txBody>
                  <a:tcPr vert="vert27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3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4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gridSpan="7">
                  <a:txBody>
                    <a:bodyPr/>
                    <a:lstStyle/>
                    <a:p>
                      <a:pPr algn="r"/>
                      <a:r>
                        <a:rPr lang="en-GB" b="1" dirty="0" smtClean="0"/>
                        <a:t>Totals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10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10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609080" y="923140"/>
            <a:ext cx="78867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accent1"/>
              </a:buClr>
              <a:buFont typeface="+mj-lt"/>
              <a:buAutoNum type="arabicPeriod" startAt="5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Write down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set of five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numbers that will need the maximum number of comparisons and swaps before it is sorted. H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ow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many comparisons are needed in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total.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12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What is this all about?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1196752"/>
            <a:ext cx="7886700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+mn-lt"/>
              </a:rPr>
              <a:t>Watch this video made by </a:t>
            </a:r>
            <a:r>
              <a:rPr lang="en-GB" sz="2800" dirty="0" err="1">
                <a:latin typeface="+mn-lt"/>
              </a:rPr>
              <a:t>Sapientia</a:t>
            </a:r>
            <a:r>
              <a:rPr lang="en-GB" sz="2800" dirty="0">
                <a:latin typeface="+mn-lt"/>
              </a:rPr>
              <a:t> </a:t>
            </a:r>
            <a:r>
              <a:rPr lang="en-GB" sz="2800" dirty="0" smtClean="0">
                <a:latin typeface="+mn-lt"/>
              </a:rPr>
              <a:t>University</a:t>
            </a:r>
            <a:r>
              <a:rPr lang="en-GB" sz="2800" dirty="0">
                <a:latin typeface="+mn-lt"/>
              </a:rPr>
              <a:t> </a:t>
            </a:r>
            <a:r>
              <a:rPr lang="en-GB" sz="2800" dirty="0" smtClean="0">
                <a:latin typeface="+mn-lt"/>
              </a:rPr>
              <a:t>in  Romania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from 0:50 minutes to 4:00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minutes:</a:t>
            </a:r>
          </a:p>
          <a:p>
            <a:endParaRPr lang="en-GB" sz="2800" dirty="0" smtClean="0">
              <a:latin typeface="+mn-lt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youtube.com/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watch?v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=lyZQPjUT5B4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 smtClean="0">
              <a:latin typeface="+mn-lt"/>
            </a:endParaRPr>
          </a:p>
          <a:p>
            <a:r>
              <a:rPr lang="en-GB" sz="2800" dirty="0" smtClean="0">
                <a:latin typeface="+mn-lt"/>
              </a:rPr>
              <a:t>Look carefully at what is happening – the numbers on the dancers will help.</a:t>
            </a:r>
          </a:p>
          <a:p>
            <a:endParaRPr lang="en-GB" sz="2800" dirty="0">
              <a:latin typeface="+mn-lt"/>
            </a:endParaRPr>
          </a:p>
          <a:p>
            <a:r>
              <a:rPr lang="en-GB" sz="2800" dirty="0" smtClean="0">
                <a:latin typeface="+mn-lt"/>
              </a:rPr>
              <a:t>When the video has finished you will have two minutes to discuss </a:t>
            </a:r>
            <a:r>
              <a:rPr lang="en-GB" sz="2800" dirty="0"/>
              <a:t>what was happening</a:t>
            </a:r>
            <a:r>
              <a:rPr lang="en-GB" sz="2800" dirty="0" smtClean="0">
                <a:latin typeface="+mn-lt"/>
              </a:rPr>
              <a:t> with your partner.</a:t>
            </a:r>
            <a:endParaRPr lang="en-GB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98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What did you notice?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188" y="1196975"/>
            <a:ext cx="790416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+mn-lt"/>
              </a:rPr>
              <a:t>The dancers were gradually being arranged in order from 1 to 9.</a:t>
            </a: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800" dirty="0" smtClean="0">
              <a:latin typeface="+mn-lt"/>
            </a:endParaRP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+mn-lt"/>
              </a:rPr>
              <a:t>Dancer 9 was put in place first, followed by 8, 7, etc. </a:t>
            </a:r>
            <a:r>
              <a:rPr lang="en-US" sz="2800" dirty="0" smtClean="0"/>
              <a:t>– </a:t>
            </a:r>
            <a:r>
              <a:rPr lang="en-GB" sz="2800" dirty="0" smtClean="0">
                <a:latin typeface="+mn-lt"/>
              </a:rPr>
              <a:t>down to 1.</a:t>
            </a: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800" dirty="0" smtClean="0">
              <a:latin typeface="+mn-lt"/>
            </a:endParaRP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+mn-lt"/>
              </a:rPr>
              <a:t>It took quite a long time!</a:t>
            </a: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800" dirty="0" smtClean="0">
              <a:latin typeface="+mn-lt"/>
            </a:endParaRP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+mn-lt"/>
              </a:rPr>
              <a:t>They were following an algorithm called a ‘</a:t>
            </a:r>
            <a:r>
              <a:rPr lang="en-GB" sz="2800" b="1" dirty="0" smtClean="0">
                <a:latin typeface="+mn-lt"/>
              </a:rPr>
              <a:t>Bubble Sort’</a:t>
            </a:r>
            <a:r>
              <a:rPr lang="en-GB" sz="2800" dirty="0" smtClean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58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Objective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65873157"/>
              </p:ext>
            </p:extLst>
          </p:nvPr>
        </p:nvGraphicFramePr>
        <p:xfrm>
          <a:off x="827584" y="1412776"/>
          <a:ext cx="748883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6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What is a bubble sort?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785" y="1196752"/>
            <a:ext cx="64024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bubble sort algorithm is a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method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used to arrange a data set in order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 array of data is traversed continually and adjacent pairs of elements are swapped, if required, until the array is placed in the desired order.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bubble sort is likely to require multiple passes through the array and this makes this method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inefficient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miley Face 4"/>
          <p:cNvSpPr/>
          <p:nvPr/>
        </p:nvSpPr>
        <p:spPr>
          <a:xfrm>
            <a:off x="7380312" y="1196975"/>
            <a:ext cx="936104" cy="936104"/>
          </a:xfrm>
          <a:prstGeom prst="smileyFac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miley Face 5"/>
          <p:cNvSpPr/>
          <p:nvPr/>
        </p:nvSpPr>
        <p:spPr>
          <a:xfrm>
            <a:off x="7380312" y="4240233"/>
            <a:ext cx="936104" cy="936104"/>
          </a:xfrm>
          <a:prstGeom prst="smileyFace">
            <a:avLst>
              <a:gd name="adj" fmla="val -465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50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Creating the algorithm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8650" y="1196975"/>
            <a:ext cx="78867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Here is another short video clip. </a:t>
            </a:r>
            <a:r>
              <a:rPr lang="en-GB" sz="2400" dirty="0" smtClean="0">
                <a:latin typeface="+mn-lt"/>
              </a:rPr>
              <a:t>Watch carefully </a:t>
            </a:r>
            <a:r>
              <a:rPr lang="en-GB" sz="2400" dirty="0">
                <a:latin typeface="+mn-lt"/>
              </a:rPr>
              <a:t>from 0:48 minutes to 3:08 </a:t>
            </a:r>
            <a:r>
              <a:rPr lang="en-GB" sz="2400" dirty="0" smtClean="0">
                <a:latin typeface="+mn-lt"/>
              </a:rPr>
              <a:t>minutes:</a:t>
            </a:r>
            <a:endParaRPr lang="en-GB" sz="2400" dirty="0">
              <a:latin typeface="+mn-lt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hlinkClick r:id="rId3"/>
              </a:rPr>
              <a:t>youtube.com/watch?v=NiyEqLZmngY&amp;nohtml5=False</a:t>
            </a:r>
            <a:endParaRPr lang="en-GB" sz="2400" dirty="0"/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When it has finished you will have five minutes to come up with your own version of the bubble sort algorithm.</a:t>
            </a:r>
          </a:p>
        </p:txBody>
      </p:sp>
    </p:spTree>
    <p:extLst>
      <p:ext uri="{BB962C8B-B14F-4D97-AF65-F5344CB8AC3E}">
        <p14:creationId xmlns:p14="http://schemas.microsoft.com/office/powerpoint/2010/main" val="50673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Bubble sort algorithm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60" y="1196752"/>
            <a:ext cx="790379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you get something like this?</a:t>
            </a:r>
          </a:p>
          <a:p>
            <a:pPr>
              <a:spcAft>
                <a:spcPts val="1200"/>
              </a:spcAft>
            </a:pPr>
            <a:r>
              <a:rPr lang="en-GB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1: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Compare the first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two numbers.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If the smaller number is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right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swap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these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numbers. Write 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remainder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list.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GB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2</a:t>
            </a:r>
            <a:r>
              <a:rPr lang="en-GB" sz="2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Move to the next number in 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list and compare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these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two numbers.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If the smaller number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on the right,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swap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these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numbers. Write the remainder of the list.</a:t>
            </a:r>
          </a:p>
          <a:p>
            <a:pPr>
              <a:spcAft>
                <a:spcPts val="1200"/>
              </a:spcAft>
            </a:pPr>
            <a:r>
              <a:rPr lang="en-GB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3: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Repeat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Step 2 until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last two numbers have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been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compared. This completes 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FIRST PASS.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GB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4: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SECOND PASS. Repeat steps 1, 2 and 3. No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need to compare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last two places.</a:t>
            </a:r>
          </a:p>
          <a:p>
            <a:pPr>
              <a:spcAft>
                <a:spcPts val="1200"/>
              </a:spcAft>
            </a:pPr>
            <a:r>
              <a:rPr lang="en-GB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5: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THIRD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PASS. Repeat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tep 1, 2 and 3. No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need to compare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last three places.</a:t>
            </a:r>
          </a:p>
          <a:p>
            <a:pPr>
              <a:spcAft>
                <a:spcPts val="1200"/>
              </a:spcAft>
            </a:pPr>
            <a:r>
              <a:rPr lang="en-GB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</a:t>
            </a:r>
            <a:r>
              <a:rPr lang="en-GB" sz="2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 complete pass produces no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swaps.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57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Bubble sort example</a:t>
            </a: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788690" y="1700217"/>
            <a:ext cx="1525588" cy="301625"/>
            <a:chOff x="476" y="1071"/>
            <a:chExt cx="961" cy="190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76" y="1071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 smtClean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en-US" altLang="en-US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668" y="1071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860" y="1071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en-US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auto">
            <a:xfrm>
              <a:off x="1052" y="1071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>
              <a:off x="1244" y="1071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12" name="Group 71"/>
          <p:cNvGrpSpPr>
            <a:grpSpLocks/>
          </p:cNvGrpSpPr>
          <p:nvPr/>
        </p:nvGrpSpPr>
        <p:grpSpPr bwMode="auto">
          <a:xfrm>
            <a:off x="788690" y="2001844"/>
            <a:ext cx="1525588" cy="608013"/>
            <a:chOff x="576" y="1392"/>
            <a:chExt cx="961" cy="383"/>
          </a:xfrm>
        </p:grpSpPr>
        <p:grpSp>
          <p:nvGrpSpPr>
            <p:cNvPr id="13" name="Group 16"/>
            <p:cNvGrpSpPr>
              <a:grpSpLocks/>
            </p:cNvGrpSpPr>
            <p:nvPr/>
          </p:nvGrpSpPr>
          <p:grpSpPr bwMode="auto">
            <a:xfrm>
              <a:off x="576" y="1585"/>
              <a:ext cx="961" cy="190"/>
              <a:chOff x="575" y="1199"/>
              <a:chExt cx="961" cy="190"/>
            </a:xfrm>
          </p:grpSpPr>
          <p:sp>
            <p:nvSpPr>
              <p:cNvPr id="17" name="AutoShape 17"/>
              <p:cNvSpPr>
                <a:spLocks noChangeArrowheads="1"/>
              </p:cNvSpPr>
              <p:nvPr/>
            </p:nvSpPr>
            <p:spPr bwMode="auto">
              <a:xfrm>
                <a:off x="575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8" name="AutoShape 18"/>
              <p:cNvSpPr>
                <a:spLocks noChangeArrowheads="1"/>
              </p:cNvSpPr>
              <p:nvPr/>
            </p:nvSpPr>
            <p:spPr bwMode="auto">
              <a:xfrm>
                <a:off x="767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</p:txBody>
          </p:sp>
          <p:sp>
            <p:nvSpPr>
              <p:cNvPr id="19" name="AutoShape 19"/>
              <p:cNvSpPr>
                <a:spLocks noChangeArrowheads="1"/>
              </p:cNvSpPr>
              <p:nvPr/>
            </p:nvSpPr>
            <p:spPr bwMode="auto">
              <a:xfrm>
                <a:off x="959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 smtClean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alt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AutoShape 20"/>
              <p:cNvSpPr>
                <a:spLocks noChangeArrowheads="1"/>
              </p:cNvSpPr>
              <p:nvPr/>
            </p:nvSpPr>
            <p:spPr bwMode="auto">
              <a:xfrm>
                <a:off x="1151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1" name="AutoShape 21"/>
              <p:cNvSpPr>
                <a:spLocks noChangeArrowheads="1"/>
              </p:cNvSpPr>
              <p:nvPr/>
            </p:nvSpPr>
            <p:spPr bwMode="auto">
              <a:xfrm>
                <a:off x="1343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14" name="Group 63"/>
            <p:cNvGrpSpPr>
              <a:grpSpLocks/>
            </p:cNvGrpSpPr>
            <p:nvPr/>
          </p:nvGrpSpPr>
          <p:grpSpPr bwMode="auto">
            <a:xfrm>
              <a:off x="624" y="1392"/>
              <a:ext cx="240" cy="192"/>
              <a:chOff x="624" y="1392"/>
              <a:chExt cx="240" cy="192"/>
            </a:xfrm>
          </p:grpSpPr>
          <p:sp>
            <p:nvSpPr>
              <p:cNvPr id="15" name="Line 52"/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192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Line 53"/>
              <p:cNvSpPr>
                <a:spLocks noChangeShapeType="1"/>
              </p:cNvSpPr>
              <p:nvPr/>
            </p:nvSpPr>
            <p:spPr bwMode="auto">
              <a:xfrm flipH="1">
                <a:off x="624" y="1393"/>
                <a:ext cx="240" cy="19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2" name="Group 72"/>
          <p:cNvGrpSpPr>
            <a:grpSpLocks/>
          </p:cNvGrpSpPr>
          <p:nvPr/>
        </p:nvGrpSpPr>
        <p:grpSpPr bwMode="auto">
          <a:xfrm>
            <a:off x="788690" y="2605197"/>
            <a:ext cx="1525588" cy="608013"/>
            <a:chOff x="576" y="1776"/>
            <a:chExt cx="961" cy="383"/>
          </a:xfrm>
        </p:grpSpPr>
        <p:grpSp>
          <p:nvGrpSpPr>
            <p:cNvPr id="23" name="Group 28"/>
            <p:cNvGrpSpPr>
              <a:grpSpLocks/>
            </p:cNvGrpSpPr>
            <p:nvPr/>
          </p:nvGrpSpPr>
          <p:grpSpPr bwMode="auto">
            <a:xfrm>
              <a:off x="576" y="1969"/>
              <a:ext cx="961" cy="190"/>
              <a:chOff x="575" y="1199"/>
              <a:chExt cx="961" cy="190"/>
            </a:xfrm>
          </p:grpSpPr>
          <p:sp>
            <p:nvSpPr>
              <p:cNvPr id="27" name="AutoShape 29"/>
              <p:cNvSpPr>
                <a:spLocks noChangeArrowheads="1"/>
              </p:cNvSpPr>
              <p:nvPr/>
            </p:nvSpPr>
            <p:spPr bwMode="auto">
              <a:xfrm>
                <a:off x="575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8" name="AutoShape 30"/>
              <p:cNvSpPr>
                <a:spLocks noChangeArrowheads="1"/>
              </p:cNvSpPr>
              <p:nvPr/>
            </p:nvSpPr>
            <p:spPr bwMode="auto">
              <a:xfrm>
                <a:off x="767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</p:txBody>
          </p:sp>
          <p:sp>
            <p:nvSpPr>
              <p:cNvPr id="29" name="AutoShape 31"/>
              <p:cNvSpPr>
                <a:spLocks noChangeArrowheads="1"/>
              </p:cNvSpPr>
              <p:nvPr/>
            </p:nvSpPr>
            <p:spPr bwMode="auto">
              <a:xfrm>
                <a:off x="959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 smtClean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alt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AutoShape 32"/>
              <p:cNvSpPr>
                <a:spLocks noChangeArrowheads="1"/>
              </p:cNvSpPr>
              <p:nvPr/>
            </p:nvSpPr>
            <p:spPr bwMode="auto">
              <a:xfrm>
                <a:off x="1151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31" name="AutoShape 33"/>
              <p:cNvSpPr>
                <a:spLocks noChangeArrowheads="1"/>
              </p:cNvSpPr>
              <p:nvPr/>
            </p:nvSpPr>
            <p:spPr bwMode="auto">
              <a:xfrm>
                <a:off x="1343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24" name="Group 64"/>
            <p:cNvGrpSpPr>
              <a:grpSpLocks/>
            </p:cNvGrpSpPr>
            <p:nvPr/>
          </p:nvGrpSpPr>
          <p:grpSpPr bwMode="auto">
            <a:xfrm>
              <a:off x="864" y="1776"/>
              <a:ext cx="192" cy="192"/>
              <a:chOff x="864" y="1776"/>
              <a:chExt cx="192" cy="192"/>
            </a:xfrm>
          </p:grpSpPr>
          <p:sp>
            <p:nvSpPr>
              <p:cNvPr id="25" name="Line 61"/>
              <p:cNvSpPr>
                <a:spLocks noChangeShapeType="1"/>
              </p:cNvSpPr>
              <p:nvPr/>
            </p:nvSpPr>
            <p:spPr bwMode="auto">
              <a:xfrm>
                <a:off x="864" y="1776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Line 62"/>
              <p:cNvSpPr>
                <a:spLocks noChangeShapeType="1"/>
              </p:cNvSpPr>
              <p:nvPr/>
            </p:nvSpPr>
            <p:spPr bwMode="auto">
              <a:xfrm>
                <a:off x="1056" y="1776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2" name="Group 73"/>
          <p:cNvGrpSpPr>
            <a:grpSpLocks/>
          </p:cNvGrpSpPr>
          <p:nvPr/>
        </p:nvGrpSpPr>
        <p:grpSpPr bwMode="auto">
          <a:xfrm>
            <a:off x="788690" y="3214798"/>
            <a:ext cx="1525588" cy="608013"/>
            <a:chOff x="576" y="2160"/>
            <a:chExt cx="961" cy="383"/>
          </a:xfrm>
        </p:grpSpPr>
        <p:grpSp>
          <p:nvGrpSpPr>
            <p:cNvPr id="33" name="Group 34"/>
            <p:cNvGrpSpPr>
              <a:grpSpLocks/>
            </p:cNvGrpSpPr>
            <p:nvPr/>
          </p:nvGrpSpPr>
          <p:grpSpPr bwMode="auto">
            <a:xfrm>
              <a:off x="576" y="2353"/>
              <a:ext cx="961" cy="190"/>
              <a:chOff x="575" y="1199"/>
              <a:chExt cx="961" cy="190"/>
            </a:xfrm>
          </p:grpSpPr>
          <p:sp>
            <p:nvSpPr>
              <p:cNvPr id="37" name="AutoShape 35"/>
              <p:cNvSpPr>
                <a:spLocks noChangeArrowheads="1"/>
              </p:cNvSpPr>
              <p:nvPr/>
            </p:nvSpPr>
            <p:spPr bwMode="auto">
              <a:xfrm>
                <a:off x="575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8" name="AutoShape 36"/>
              <p:cNvSpPr>
                <a:spLocks noChangeArrowheads="1"/>
              </p:cNvSpPr>
              <p:nvPr/>
            </p:nvSpPr>
            <p:spPr bwMode="auto">
              <a:xfrm>
                <a:off x="767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endParaRPr lang="en-US" altLang="en-US">
                  <a:solidFill>
                    <a:srgbClr val="00B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AutoShape 37"/>
              <p:cNvSpPr>
                <a:spLocks noChangeArrowheads="1"/>
              </p:cNvSpPr>
              <p:nvPr/>
            </p:nvSpPr>
            <p:spPr bwMode="auto">
              <a:xfrm>
                <a:off x="959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40" name="AutoShape 38"/>
              <p:cNvSpPr>
                <a:spLocks noChangeArrowheads="1"/>
              </p:cNvSpPr>
              <p:nvPr/>
            </p:nvSpPr>
            <p:spPr bwMode="auto">
              <a:xfrm>
                <a:off x="1151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 smtClean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alt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AutoShape 39"/>
              <p:cNvSpPr>
                <a:spLocks noChangeArrowheads="1"/>
              </p:cNvSpPr>
              <p:nvPr/>
            </p:nvSpPr>
            <p:spPr bwMode="auto">
              <a:xfrm>
                <a:off x="1343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34" name="Group 65"/>
            <p:cNvGrpSpPr>
              <a:grpSpLocks/>
            </p:cNvGrpSpPr>
            <p:nvPr/>
          </p:nvGrpSpPr>
          <p:grpSpPr bwMode="auto">
            <a:xfrm>
              <a:off x="1008" y="2160"/>
              <a:ext cx="240" cy="192"/>
              <a:chOff x="624" y="1392"/>
              <a:chExt cx="240" cy="192"/>
            </a:xfrm>
          </p:grpSpPr>
          <p:sp>
            <p:nvSpPr>
              <p:cNvPr id="35" name="Line 66"/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192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Line 67"/>
              <p:cNvSpPr>
                <a:spLocks noChangeShapeType="1"/>
              </p:cNvSpPr>
              <p:nvPr/>
            </p:nvSpPr>
            <p:spPr bwMode="auto">
              <a:xfrm flipH="1">
                <a:off x="624" y="1393"/>
                <a:ext cx="240" cy="19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42" name="Group 74"/>
          <p:cNvGrpSpPr>
            <a:grpSpLocks/>
          </p:cNvGrpSpPr>
          <p:nvPr/>
        </p:nvGrpSpPr>
        <p:grpSpPr bwMode="auto">
          <a:xfrm>
            <a:off x="788690" y="3824398"/>
            <a:ext cx="1525588" cy="608013"/>
            <a:chOff x="576" y="2544"/>
            <a:chExt cx="961" cy="383"/>
          </a:xfrm>
        </p:grpSpPr>
        <p:grpSp>
          <p:nvGrpSpPr>
            <p:cNvPr id="43" name="Group 40"/>
            <p:cNvGrpSpPr>
              <a:grpSpLocks/>
            </p:cNvGrpSpPr>
            <p:nvPr/>
          </p:nvGrpSpPr>
          <p:grpSpPr bwMode="auto">
            <a:xfrm>
              <a:off x="576" y="2737"/>
              <a:ext cx="961" cy="190"/>
              <a:chOff x="575" y="1199"/>
              <a:chExt cx="961" cy="190"/>
            </a:xfrm>
          </p:grpSpPr>
          <p:sp>
            <p:nvSpPr>
              <p:cNvPr id="47" name="AutoShape 41"/>
              <p:cNvSpPr>
                <a:spLocks noChangeArrowheads="1"/>
              </p:cNvSpPr>
              <p:nvPr/>
            </p:nvSpPr>
            <p:spPr bwMode="auto">
              <a:xfrm>
                <a:off x="575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8" name="AutoShape 42"/>
              <p:cNvSpPr>
                <a:spLocks noChangeArrowheads="1"/>
              </p:cNvSpPr>
              <p:nvPr/>
            </p:nvSpPr>
            <p:spPr bwMode="auto">
              <a:xfrm>
                <a:off x="767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endParaRPr lang="en-US" altLang="en-US">
                  <a:solidFill>
                    <a:srgbClr val="00B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AutoShape 43"/>
              <p:cNvSpPr>
                <a:spLocks noChangeArrowheads="1"/>
              </p:cNvSpPr>
              <p:nvPr/>
            </p:nvSpPr>
            <p:spPr bwMode="auto">
              <a:xfrm>
                <a:off x="959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50" name="AutoShape 44"/>
              <p:cNvSpPr>
                <a:spLocks noChangeArrowheads="1"/>
              </p:cNvSpPr>
              <p:nvPr/>
            </p:nvSpPr>
            <p:spPr bwMode="auto">
              <a:xfrm>
                <a:off x="1151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51" name="AutoShape 45"/>
              <p:cNvSpPr>
                <a:spLocks noChangeArrowheads="1"/>
              </p:cNvSpPr>
              <p:nvPr/>
            </p:nvSpPr>
            <p:spPr bwMode="auto">
              <a:xfrm>
                <a:off x="1343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altLang="en-US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4" name="Group 68"/>
            <p:cNvGrpSpPr>
              <a:grpSpLocks/>
            </p:cNvGrpSpPr>
            <p:nvPr/>
          </p:nvGrpSpPr>
          <p:grpSpPr bwMode="auto">
            <a:xfrm>
              <a:off x="1200" y="2544"/>
              <a:ext cx="240" cy="192"/>
              <a:chOff x="624" y="1392"/>
              <a:chExt cx="240" cy="192"/>
            </a:xfrm>
          </p:grpSpPr>
          <p:sp>
            <p:nvSpPr>
              <p:cNvPr id="45" name="Line 69"/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192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Line 70"/>
              <p:cNvSpPr>
                <a:spLocks noChangeShapeType="1"/>
              </p:cNvSpPr>
              <p:nvPr/>
            </p:nvSpPr>
            <p:spPr bwMode="auto">
              <a:xfrm flipH="1">
                <a:off x="624" y="1393"/>
                <a:ext cx="240" cy="19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52" name="Group 122"/>
          <p:cNvGrpSpPr>
            <a:grpSpLocks/>
          </p:cNvGrpSpPr>
          <p:nvPr/>
        </p:nvGrpSpPr>
        <p:grpSpPr bwMode="auto">
          <a:xfrm>
            <a:off x="2795290" y="1700217"/>
            <a:ext cx="1525587" cy="301625"/>
            <a:chOff x="575" y="1069"/>
            <a:chExt cx="961" cy="190"/>
          </a:xfrm>
        </p:grpSpPr>
        <p:sp>
          <p:nvSpPr>
            <p:cNvPr id="53" name="AutoShape 123"/>
            <p:cNvSpPr>
              <a:spLocks noChangeArrowheads="1"/>
            </p:cNvSpPr>
            <p:nvPr/>
          </p:nvSpPr>
          <p:spPr bwMode="auto">
            <a:xfrm>
              <a:off x="575" y="1069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54" name="AutoShape 124"/>
            <p:cNvSpPr>
              <a:spLocks noChangeArrowheads="1"/>
            </p:cNvSpPr>
            <p:nvPr/>
          </p:nvSpPr>
          <p:spPr bwMode="auto">
            <a:xfrm>
              <a:off x="767" y="1069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55" name="AutoShape 125"/>
            <p:cNvSpPr>
              <a:spLocks noChangeArrowheads="1"/>
            </p:cNvSpPr>
            <p:nvPr/>
          </p:nvSpPr>
          <p:spPr bwMode="auto">
            <a:xfrm>
              <a:off x="959" y="1069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56" name="AutoShape 126"/>
            <p:cNvSpPr>
              <a:spLocks noChangeArrowheads="1"/>
            </p:cNvSpPr>
            <p:nvPr/>
          </p:nvSpPr>
          <p:spPr bwMode="auto">
            <a:xfrm>
              <a:off x="1151" y="1069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57" name="AutoShape 127"/>
            <p:cNvSpPr>
              <a:spLocks noChangeArrowheads="1"/>
            </p:cNvSpPr>
            <p:nvPr/>
          </p:nvSpPr>
          <p:spPr bwMode="auto">
            <a:xfrm>
              <a:off x="1343" y="1069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 smtClean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en-US" alt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" name="Group 194"/>
          <p:cNvGrpSpPr>
            <a:grpSpLocks/>
          </p:cNvGrpSpPr>
          <p:nvPr/>
        </p:nvGrpSpPr>
        <p:grpSpPr bwMode="auto">
          <a:xfrm>
            <a:off x="2795290" y="2610646"/>
            <a:ext cx="1525588" cy="608013"/>
            <a:chOff x="1824" y="1776"/>
            <a:chExt cx="961" cy="383"/>
          </a:xfrm>
        </p:grpSpPr>
        <p:grpSp>
          <p:nvGrpSpPr>
            <p:cNvPr id="59" name="Group 137"/>
            <p:cNvGrpSpPr>
              <a:grpSpLocks/>
            </p:cNvGrpSpPr>
            <p:nvPr/>
          </p:nvGrpSpPr>
          <p:grpSpPr bwMode="auto">
            <a:xfrm>
              <a:off x="1824" y="1969"/>
              <a:ext cx="961" cy="190"/>
              <a:chOff x="575" y="1199"/>
              <a:chExt cx="961" cy="190"/>
            </a:xfrm>
          </p:grpSpPr>
          <p:sp>
            <p:nvSpPr>
              <p:cNvPr id="62" name="AutoShape 138"/>
              <p:cNvSpPr>
                <a:spLocks noChangeArrowheads="1"/>
              </p:cNvSpPr>
              <p:nvPr/>
            </p:nvSpPr>
            <p:spPr bwMode="auto">
              <a:xfrm>
                <a:off x="575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3" name="AutoShape 139"/>
              <p:cNvSpPr>
                <a:spLocks noChangeArrowheads="1"/>
              </p:cNvSpPr>
              <p:nvPr/>
            </p:nvSpPr>
            <p:spPr bwMode="auto">
              <a:xfrm>
                <a:off x="767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endParaRPr lang="en-US" altLang="en-US">
                  <a:solidFill>
                    <a:srgbClr val="00B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AutoShape 140"/>
              <p:cNvSpPr>
                <a:spLocks noChangeArrowheads="1"/>
              </p:cNvSpPr>
              <p:nvPr/>
            </p:nvSpPr>
            <p:spPr bwMode="auto">
              <a:xfrm>
                <a:off x="959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</p:txBody>
          </p:sp>
          <p:sp>
            <p:nvSpPr>
              <p:cNvPr id="65" name="AutoShape 141"/>
              <p:cNvSpPr>
                <a:spLocks noChangeArrowheads="1"/>
              </p:cNvSpPr>
              <p:nvPr/>
            </p:nvSpPr>
            <p:spPr bwMode="auto">
              <a:xfrm>
                <a:off x="1151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66" name="AutoShape 142"/>
              <p:cNvSpPr>
                <a:spLocks noChangeArrowheads="1"/>
              </p:cNvSpPr>
              <p:nvPr/>
            </p:nvSpPr>
            <p:spPr bwMode="auto">
              <a:xfrm>
                <a:off x="1343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altLang="en-US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0" name="Line 153"/>
            <p:cNvSpPr>
              <a:spLocks noChangeShapeType="1"/>
            </p:cNvSpPr>
            <p:nvPr/>
          </p:nvSpPr>
          <p:spPr bwMode="auto">
            <a:xfrm>
              <a:off x="2109" y="1777"/>
              <a:ext cx="190" cy="1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Line 154"/>
            <p:cNvSpPr>
              <a:spLocks noChangeShapeType="1"/>
            </p:cNvSpPr>
            <p:nvPr/>
          </p:nvSpPr>
          <p:spPr bwMode="auto">
            <a:xfrm flipH="1">
              <a:off x="2064" y="1776"/>
              <a:ext cx="24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7" name="Group 195"/>
          <p:cNvGrpSpPr>
            <a:grpSpLocks/>
          </p:cNvGrpSpPr>
          <p:nvPr/>
        </p:nvGrpSpPr>
        <p:grpSpPr bwMode="auto">
          <a:xfrm>
            <a:off x="2795290" y="3220246"/>
            <a:ext cx="1525588" cy="608013"/>
            <a:chOff x="1824" y="2160"/>
            <a:chExt cx="961" cy="383"/>
          </a:xfrm>
        </p:grpSpPr>
        <p:grpSp>
          <p:nvGrpSpPr>
            <p:cNvPr id="68" name="Group 143"/>
            <p:cNvGrpSpPr>
              <a:grpSpLocks/>
            </p:cNvGrpSpPr>
            <p:nvPr/>
          </p:nvGrpSpPr>
          <p:grpSpPr bwMode="auto">
            <a:xfrm>
              <a:off x="1824" y="2353"/>
              <a:ext cx="961" cy="190"/>
              <a:chOff x="575" y="1199"/>
              <a:chExt cx="961" cy="190"/>
            </a:xfrm>
          </p:grpSpPr>
          <p:sp>
            <p:nvSpPr>
              <p:cNvPr id="71" name="AutoShape 144"/>
              <p:cNvSpPr>
                <a:spLocks noChangeArrowheads="1"/>
              </p:cNvSpPr>
              <p:nvPr/>
            </p:nvSpPr>
            <p:spPr bwMode="auto">
              <a:xfrm>
                <a:off x="575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2" name="AutoShape 145"/>
              <p:cNvSpPr>
                <a:spLocks noChangeArrowheads="1"/>
              </p:cNvSpPr>
              <p:nvPr/>
            </p:nvSpPr>
            <p:spPr bwMode="auto">
              <a:xfrm>
                <a:off x="767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endParaRPr lang="en-US" altLang="en-US">
                  <a:solidFill>
                    <a:srgbClr val="00B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AutoShape 146"/>
              <p:cNvSpPr>
                <a:spLocks noChangeArrowheads="1"/>
              </p:cNvSpPr>
              <p:nvPr/>
            </p:nvSpPr>
            <p:spPr bwMode="auto">
              <a:xfrm>
                <a:off x="959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74" name="AutoShape 147"/>
              <p:cNvSpPr>
                <a:spLocks noChangeArrowheads="1"/>
              </p:cNvSpPr>
              <p:nvPr/>
            </p:nvSpPr>
            <p:spPr bwMode="auto">
              <a:xfrm>
                <a:off x="1151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</p:txBody>
          </p:sp>
          <p:sp>
            <p:nvSpPr>
              <p:cNvPr id="75" name="AutoShape 148"/>
              <p:cNvSpPr>
                <a:spLocks noChangeArrowheads="1"/>
              </p:cNvSpPr>
              <p:nvPr/>
            </p:nvSpPr>
            <p:spPr bwMode="auto">
              <a:xfrm>
                <a:off x="1343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altLang="en-US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9" name="Line 155"/>
            <p:cNvSpPr>
              <a:spLocks noChangeShapeType="1"/>
            </p:cNvSpPr>
            <p:nvPr/>
          </p:nvSpPr>
          <p:spPr bwMode="auto">
            <a:xfrm>
              <a:off x="2301" y="2161"/>
              <a:ext cx="190" cy="1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Line 156"/>
            <p:cNvSpPr>
              <a:spLocks noChangeShapeType="1"/>
            </p:cNvSpPr>
            <p:nvPr/>
          </p:nvSpPr>
          <p:spPr bwMode="auto">
            <a:xfrm flipH="1">
              <a:off x="2256" y="2160"/>
              <a:ext cx="24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6" name="Group 193"/>
          <p:cNvGrpSpPr>
            <a:grpSpLocks/>
          </p:cNvGrpSpPr>
          <p:nvPr/>
        </p:nvGrpSpPr>
        <p:grpSpPr bwMode="auto">
          <a:xfrm>
            <a:off x="2789535" y="2001839"/>
            <a:ext cx="1525588" cy="608013"/>
            <a:chOff x="1824" y="1392"/>
            <a:chExt cx="961" cy="383"/>
          </a:xfrm>
        </p:grpSpPr>
        <p:grpSp>
          <p:nvGrpSpPr>
            <p:cNvPr id="77" name="Group 131"/>
            <p:cNvGrpSpPr>
              <a:grpSpLocks/>
            </p:cNvGrpSpPr>
            <p:nvPr/>
          </p:nvGrpSpPr>
          <p:grpSpPr bwMode="auto">
            <a:xfrm>
              <a:off x="1824" y="1585"/>
              <a:ext cx="961" cy="190"/>
              <a:chOff x="575" y="1199"/>
              <a:chExt cx="961" cy="190"/>
            </a:xfrm>
          </p:grpSpPr>
          <p:sp>
            <p:nvSpPr>
              <p:cNvPr id="80" name="AutoShape 132"/>
              <p:cNvSpPr>
                <a:spLocks noChangeArrowheads="1"/>
              </p:cNvSpPr>
              <p:nvPr/>
            </p:nvSpPr>
            <p:spPr bwMode="auto">
              <a:xfrm>
                <a:off x="575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1" name="AutoShape 133"/>
              <p:cNvSpPr>
                <a:spLocks noChangeArrowheads="1"/>
              </p:cNvSpPr>
              <p:nvPr/>
            </p:nvSpPr>
            <p:spPr bwMode="auto">
              <a:xfrm>
                <a:off x="767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</p:txBody>
          </p:sp>
          <p:sp>
            <p:nvSpPr>
              <p:cNvPr id="82" name="AutoShape 134"/>
              <p:cNvSpPr>
                <a:spLocks noChangeArrowheads="1"/>
              </p:cNvSpPr>
              <p:nvPr/>
            </p:nvSpPr>
            <p:spPr bwMode="auto">
              <a:xfrm>
                <a:off x="959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83" name="AutoShape 135"/>
              <p:cNvSpPr>
                <a:spLocks noChangeArrowheads="1"/>
              </p:cNvSpPr>
              <p:nvPr/>
            </p:nvSpPr>
            <p:spPr bwMode="auto">
              <a:xfrm>
                <a:off x="1151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84" name="AutoShape 136"/>
              <p:cNvSpPr>
                <a:spLocks noChangeArrowheads="1"/>
              </p:cNvSpPr>
              <p:nvPr/>
            </p:nvSpPr>
            <p:spPr bwMode="auto">
              <a:xfrm>
                <a:off x="1343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altLang="en-US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8" name="Line 157"/>
            <p:cNvSpPr>
              <a:spLocks noChangeShapeType="1"/>
            </p:cNvSpPr>
            <p:nvPr/>
          </p:nvSpPr>
          <p:spPr bwMode="auto">
            <a:xfrm>
              <a:off x="1920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Line 158"/>
            <p:cNvSpPr>
              <a:spLocks noChangeShapeType="1"/>
            </p:cNvSpPr>
            <p:nvPr/>
          </p:nvSpPr>
          <p:spPr bwMode="auto">
            <a:xfrm>
              <a:off x="2112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5" name="Group 196"/>
          <p:cNvGrpSpPr>
            <a:grpSpLocks/>
          </p:cNvGrpSpPr>
          <p:nvPr/>
        </p:nvGrpSpPr>
        <p:grpSpPr bwMode="auto">
          <a:xfrm>
            <a:off x="4801890" y="1700213"/>
            <a:ext cx="1525587" cy="301625"/>
            <a:chOff x="3119" y="1202"/>
            <a:chExt cx="961" cy="190"/>
          </a:xfrm>
        </p:grpSpPr>
        <p:sp>
          <p:nvSpPr>
            <p:cNvPr id="86" name="AutoShape 160"/>
            <p:cNvSpPr>
              <a:spLocks noChangeArrowheads="1"/>
            </p:cNvSpPr>
            <p:nvPr/>
          </p:nvSpPr>
          <p:spPr bwMode="auto">
            <a:xfrm>
              <a:off x="3119" y="1202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87" name="AutoShape 161"/>
            <p:cNvSpPr>
              <a:spLocks noChangeArrowheads="1"/>
            </p:cNvSpPr>
            <p:nvPr/>
          </p:nvSpPr>
          <p:spPr bwMode="auto">
            <a:xfrm>
              <a:off x="3311" y="1202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88" name="AutoShape 162"/>
            <p:cNvSpPr>
              <a:spLocks noChangeArrowheads="1"/>
            </p:cNvSpPr>
            <p:nvPr/>
          </p:nvSpPr>
          <p:spPr bwMode="auto">
            <a:xfrm>
              <a:off x="3503" y="1202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89" name="AutoShape 163"/>
            <p:cNvSpPr>
              <a:spLocks noChangeArrowheads="1"/>
            </p:cNvSpPr>
            <p:nvPr/>
          </p:nvSpPr>
          <p:spPr bwMode="auto">
            <a:xfrm>
              <a:off x="3695" y="1202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90" name="AutoShape 164"/>
            <p:cNvSpPr>
              <a:spLocks noChangeArrowheads="1"/>
            </p:cNvSpPr>
            <p:nvPr/>
          </p:nvSpPr>
          <p:spPr bwMode="auto">
            <a:xfrm>
              <a:off x="3887" y="1202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 smtClean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en-US" alt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1" name="Group 198"/>
          <p:cNvGrpSpPr>
            <a:grpSpLocks/>
          </p:cNvGrpSpPr>
          <p:nvPr/>
        </p:nvGrpSpPr>
        <p:grpSpPr bwMode="auto">
          <a:xfrm>
            <a:off x="4806654" y="2603376"/>
            <a:ext cx="1520826" cy="609600"/>
            <a:chOff x="3123" y="1775"/>
            <a:chExt cx="958" cy="384"/>
          </a:xfrm>
        </p:grpSpPr>
        <p:sp>
          <p:nvSpPr>
            <p:cNvPr id="92" name="Line 151"/>
            <p:cNvSpPr>
              <a:spLocks noChangeShapeType="1"/>
            </p:cNvSpPr>
            <p:nvPr/>
          </p:nvSpPr>
          <p:spPr bwMode="auto">
            <a:xfrm>
              <a:off x="3408" y="1776"/>
              <a:ext cx="190" cy="1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Line 152"/>
            <p:cNvSpPr>
              <a:spLocks noChangeShapeType="1"/>
            </p:cNvSpPr>
            <p:nvPr/>
          </p:nvSpPr>
          <p:spPr bwMode="auto">
            <a:xfrm flipH="1">
              <a:off x="3363" y="1775"/>
              <a:ext cx="24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94" name="Group 171"/>
            <p:cNvGrpSpPr>
              <a:grpSpLocks/>
            </p:cNvGrpSpPr>
            <p:nvPr/>
          </p:nvGrpSpPr>
          <p:grpSpPr bwMode="auto">
            <a:xfrm>
              <a:off x="3123" y="1969"/>
              <a:ext cx="958" cy="190"/>
              <a:chOff x="578" y="1199"/>
              <a:chExt cx="958" cy="190"/>
            </a:xfrm>
          </p:grpSpPr>
          <p:sp>
            <p:nvSpPr>
              <p:cNvPr id="95" name="AutoShape 172"/>
              <p:cNvSpPr>
                <a:spLocks noChangeArrowheads="1"/>
              </p:cNvSpPr>
              <p:nvPr/>
            </p:nvSpPr>
            <p:spPr bwMode="auto">
              <a:xfrm>
                <a:off x="578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6" name="AutoShape 173"/>
              <p:cNvSpPr>
                <a:spLocks noChangeArrowheads="1"/>
              </p:cNvSpPr>
              <p:nvPr/>
            </p:nvSpPr>
            <p:spPr bwMode="auto">
              <a:xfrm>
                <a:off x="767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97" name="AutoShape 174"/>
              <p:cNvSpPr>
                <a:spLocks noChangeArrowheads="1"/>
              </p:cNvSpPr>
              <p:nvPr/>
            </p:nvSpPr>
            <p:spPr bwMode="auto">
              <a:xfrm>
                <a:off x="959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98" name="AutoShape 175"/>
              <p:cNvSpPr>
                <a:spLocks noChangeArrowheads="1"/>
              </p:cNvSpPr>
              <p:nvPr/>
            </p:nvSpPr>
            <p:spPr bwMode="auto">
              <a:xfrm>
                <a:off x="1151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</p:txBody>
          </p:sp>
          <p:sp>
            <p:nvSpPr>
              <p:cNvPr id="99" name="AutoShape 176"/>
              <p:cNvSpPr>
                <a:spLocks noChangeArrowheads="1"/>
              </p:cNvSpPr>
              <p:nvPr/>
            </p:nvSpPr>
            <p:spPr bwMode="auto">
              <a:xfrm>
                <a:off x="1343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altLang="en-US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00" name="Group 197"/>
          <p:cNvGrpSpPr>
            <a:grpSpLocks/>
          </p:cNvGrpSpPr>
          <p:nvPr/>
        </p:nvGrpSpPr>
        <p:grpSpPr bwMode="auto">
          <a:xfrm>
            <a:off x="4798218" y="2002633"/>
            <a:ext cx="1525588" cy="608013"/>
            <a:chOff x="3120" y="1392"/>
            <a:chExt cx="961" cy="383"/>
          </a:xfrm>
        </p:grpSpPr>
        <p:grpSp>
          <p:nvGrpSpPr>
            <p:cNvPr id="101" name="Group 165"/>
            <p:cNvGrpSpPr>
              <a:grpSpLocks/>
            </p:cNvGrpSpPr>
            <p:nvPr/>
          </p:nvGrpSpPr>
          <p:grpSpPr bwMode="auto">
            <a:xfrm>
              <a:off x="3120" y="1585"/>
              <a:ext cx="961" cy="190"/>
              <a:chOff x="575" y="1199"/>
              <a:chExt cx="961" cy="190"/>
            </a:xfrm>
          </p:grpSpPr>
          <p:sp>
            <p:nvSpPr>
              <p:cNvPr id="104" name="AutoShape 166"/>
              <p:cNvSpPr>
                <a:spLocks noChangeArrowheads="1"/>
              </p:cNvSpPr>
              <p:nvPr/>
            </p:nvSpPr>
            <p:spPr bwMode="auto">
              <a:xfrm>
                <a:off x="575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05" name="AutoShape 167"/>
              <p:cNvSpPr>
                <a:spLocks noChangeArrowheads="1"/>
              </p:cNvSpPr>
              <p:nvPr/>
            </p:nvSpPr>
            <p:spPr bwMode="auto">
              <a:xfrm>
                <a:off x="767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106" name="AutoShape 168"/>
              <p:cNvSpPr>
                <a:spLocks noChangeArrowheads="1"/>
              </p:cNvSpPr>
              <p:nvPr/>
            </p:nvSpPr>
            <p:spPr bwMode="auto">
              <a:xfrm>
                <a:off x="959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07" name="AutoShape 169"/>
              <p:cNvSpPr>
                <a:spLocks noChangeArrowheads="1"/>
              </p:cNvSpPr>
              <p:nvPr/>
            </p:nvSpPr>
            <p:spPr bwMode="auto">
              <a:xfrm>
                <a:off x="1151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</p:txBody>
          </p:sp>
          <p:sp>
            <p:nvSpPr>
              <p:cNvPr id="108" name="AutoShape 170"/>
              <p:cNvSpPr>
                <a:spLocks noChangeArrowheads="1"/>
              </p:cNvSpPr>
              <p:nvPr/>
            </p:nvSpPr>
            <p:spPr bwMode="auto">
              <a:xfrm>
                <a:off x="1343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altLang="en-US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2" name="Line 177"/>
            <p:cNvSpPr>
              <a:spLocks noChangeShapeType="1"/>
            </p:cNvSpPr>
            <p:nvPr/>
          </p:nvSpPr>
          <p:spPr bwMode="auto">
            <a:xfrm>
              <a:off x="3216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Line 178"/>
            <p:cNvSpPr>
              <a:spLocks noChangeShapeType="1"/>
            </p:cNvSpPr>
            <p:nvPr/>
          </p:nvSpPr>
          <p:spPr bwMode="auto">
            <a:xfrm>
              <a:off x="3408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9" name="Group 179"/>
          <p:cNvGrpSpPr>
            <a:grpSpLocks/>
          </p:cNvGrpSpPr>
          <p:nvPr/>
        </p:nvGrpSpPr>
        <p:grpSpPr bwMode="auto">
          <a:xfrm>
            <a:off x="6808490" y="1700212"/>
            <a:ext cx="1525587" cy="301625"/>
            <a:chOff x="575" y="1199"/>
            <a:chExt cx="961" cy="190"/>
          </a:xfrm>
        </p:grpSpPr>
        <p:sp>
          <p:nvSpPr>
            <p:cNvPr id="110" name="AutoShape 180"/>
            <p:cNvSpPr>
              <a:spLocks noChangeArrowheads="1"/>
            </p:cNvSpPr>
            <p:nvPr/>
          </p:nvSpPr>
          <p:spPr bwMode="auto">
            <a:xfrm>
              <a:off x="575" y="1199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11" name="AutoShape 181"/>
            <p:cNvSpPr>
              <a:spLocks noChangeArrowheads="1"/>
            </p:cNvSpPr>
            <p:nvPr/>
          </p:nvSpPr>
          <p:spPr bwMode="auto">
            <a:xfrm>
              <a:off x="767" y="1199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12" name="AutoShape 182"/>
            <p:cNvSpPr>
              <a:spLocks noChangeArrowheads="1"/>
            </p:cNvSpPr>
            <p:nvPr/>
          </p:nvSpPr>
          <p:spPr bwMode="auto">
            <a:xfrm>
              <a:off x="959" y="1199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13" name="AutoShape 183"/>
            <p:cNvSpPr>
              <a:spLocks noChangeArrowheads="1"/>
            </p:cNvSpPr>
            <p:nvPr/>
          </p:nvSpPr>
          <p:spPr bwMode="auto">
            <a:xfrm>
              <a:off x="1151" y="1199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114" name="AutoShape 184"/>
            <p:cNvSpPr>
              <a:spLocks noChangeArrowheads="1"/>
            </p:cNvSpPr>
            <p:nvPr/>
          </p:nvSpPr>
          <p:spPr bwMode="auto">
            <a:xfrm>
              <a:off x="1343" y="1199"/>
              <a:ext cx="193" cy="19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altLang="en-US" dirty="0" smtClean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en-US" alt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5" name="Group 199"/>
          <p:cNvGrpSpPr>
            <a:grpSpLocks/>
          </p:cNvGrpSpPr>
          <p:nvPr/>
        </p:nvGrpSpPr>
        <p:grpSpPr bwMode="auto">
          <a:xfrm>
            <a:off x="6803729" y="2001837"/>
            <a:ext cx="1530351" cy="608013"/>
            <a:chOff x="4365" y="1392"/>
            <a:chExt cx="964" cy="383"/>
          </a:xfrm>
        </p:grpSpPr>
        <p:grpSp>
          <p:nvGrpSpPr>
            <p:cNvPr id="116" name="Group 185"/>
            <p:cNvGrpSpPr>
              <a:grpSpLocks/>
            </p:cNvGrpSpPr>
            <p:nvPr/>
          </p:nvGrpSpPr>
          <p:grpSpPr bwMode="auto">
            <a:xfrm>
              <a:off x="4365" y="1585"/>
              <a:ext cx="964" cy="190"/>
              <a:chOff x="572" y="1199"/>
              <a:chExt cx="964" cy="190"/>
            </a:xfrm>
          </p:grpSpPr>
          <p:sp>
            <p:nvSpPr>
              <p:cNvPr id="119" name="AutoShape 186"/>
              <p:cNvSpPr>
                <a:spLocks noChangeArrowheads="1"/>
              </p:cNvSpPr>
              <p:nvPr/>
            </p:nvSpPr>
            <p:spPr bwMode="auto">
              <a:xfrm>
                <a:off x="572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0" name="AutoShape 187"/>
              <p:cNvSpPr>
                <a:spLocks noChangeArrowheads="1"/>
              </p:cNvSpPr>
              <p:nvPr/>
            </p:nvSpPr>
            <p:spPr bwMode="auto">
              <a:xfrm>
                <a:off x="767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21" name="AutoShape 188"/>
              <p:cNvSpPr>
                <a:spLocks noChangeArrowheads="1"/>
              </p:cNvSpPr>
              <p:nvPr/>
            </p:nvSpPr>
            <p:spPr bwMode="auto">
              <a:xfrm>
                <a:off x="959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122" name="AutoShape 189"/>
              <p:cNvSpPr>
                <a:spLocks noChangeArrowheads="1"/>
              </p:cNvSpPr>
              <p:nvPr/>
            </p:nvSpPr>
            <p:spPr bwMode="auto">
              <a:xfrm>
                <a:off x="1151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</p:txBody>
          </p:sp>
          <p:sp>
            <p:nvSpPr>
              <p:cNvPr id="123" name="AutoShape 190"/>
              <p:cNvSpPr>
                <a:spLocks noChangeArrowheads="1"/>
              </p:cNvSpPr>
              <p:nvPr/>
            </p:nvSpPr>
            <p:spPr bwMode="auto">
              <a:xfrm>
                <a:off x="1343" y="1199"/>
                <a:ext cx="193" cy="190"/>
              </a:xfrm>
              <a:prstGeom prst="flowChartProcess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MS PGothic" pitchFamily="34" charset="-128"/>
                  </a:defRPr>
                </a:lvl9pPr>
              </a:lstStyle>
              <a:p>
                <a:pPr algn="ctr"/>
                <a:r>
                  <a:rPr lang="en-US" altLang="en-US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endParaRPr lang="en-US" altLang="en-US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7" name="Line 191"/>
            <p:cNvSpPr>
              <a:spLocks noChangeShapeType="1"/>
            </p:cNvSpPr>
            <p:nvPr/>
          </p:nvSpPr>
          <p:spPr bwMode="auto">
            <a:xfrm>
              <a:off x="4464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Line 192"/>
            <p:cNvSpPr>
              <a:spLocks noChangeShapeType="1"/>
            </p:cNvSpPr>
            <p:nvPr/>
          </p:nvSpPr>
          <p:spPr bwMode="auto">
            <a:xfrm>
              <a:off x="4656" y="1392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27584" y="118746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pass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840784" y="118746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pass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847384" y="118746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pass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2834184" y="118746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pass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780492" y="5522985"/>
            <a:ext cx="1768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comparisons</a:t>
            </a: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swaps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2665388" y="5522985"/>
            <a:ext cx="1785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comparisons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swaps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668019" y="5522985"/>
            <a:ext cx="1785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comparisons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swaps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6678588" y="5522985"/>
            <a:ext cx="1785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comparisons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swaps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2320156" y="4772194"/>
            <a:ext cx="4527228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comparisons and swaps?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5653091" y="3576082"/>
            <a:ext cx="3104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total comparisons</a:t>
            </a:r>
          </a:p>
          <a:p>
            <a:r>
              <a:rPr lang="en-GB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total swaps</a:t>
            </a:r>
            <a:endParaRPr lang="en-GB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2320156" y="4772194"/>
            <a:ext cx="4527228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comparisons and swaps?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2320156" y="4772194"/>
            <a:ext cx="4527228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comparisons and swaps?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2320156" y="4772194"/>
            <a:ext cx="4527228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comparisons and swaps?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121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52" grpId="0" animBg="1"/>
      <p:bldP spid="152" grpId="1" animBg="1"/>
      <p:bldP spid="160" grpId="0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to you…</a:t>
            </a: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188" y="1196975"/>
            <a:ext cx="475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worksheet.</a:t>
            </a:r>
            <a:endParaRPr lang="en-GB" sz="28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80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1194</TotalTime>
  <Words>758</Words>
  <Application>Microsoft Office PowerPoint</Application>
  <PresentationFormat>On-screen Show (4:3)</PresentationFormat>
  <Paragraphs>205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2016-04-26T14:52:58Z</cp:lastPrinted>
  <dcterms:created xsi:type="dcterms:W3CDTF">2015-10-06T11:34:12Z</dcterms:created>
  <dcterms:modified xsi:type="dcterms:W3CDTF">2016-05-20T15:27:12Z</dcterms:modified>
</cp:coreProperties>
</file>