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57" r:id="rId3"/>
    <p:sldId id="275" r:id="rId4"/>
    <p:sldId id="270" r:id="rId5"/>
    <p:sldId id="258" r:id="rId6"/>
    <p:sldId id="259" r:id="rId7"/>
    <p:sldId id="269" r:id="rId8"/>
    <p:sldId id="262" r:id="rId9"/>
    <p:sldId id="271" r:id="rId10"/>
    <p:sldId id="265" r:id="rId11"/>
    <p:sldId id="272" r:id="rId12"/>
    <p:sldId id="268" r:id="rId13"/>
  </p:sldIdLst>
  <p:sldSz cx="9144000" cy="6858000" type="screen4x3"/>
  <p:notesSz cx="7099300" cy="10234613"/>
  <p:defaultTextStyle>
    <a:defPPr>
      <a:defRPr lang="en-US"/>
    </a:defPPr>
    <a:lvl1pPr algn="l" rtl="0" fontAlgn="base">
      <a:spcBef>
        <a:spcPct val="0"/>
      </a:spcBef>
      <a:spcAft>
        <a:spcPct val="0"/>
      </a:spcAft>
      <a:defRPr kern="1200">
        <a:solidFill>
          <a:schemeClr val="tx1"/>
        </a:solidFill>
        <a:latin typeface="Calibri" pitchFamily="34" charset="0"/>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mn-cs"/>
      </a:defRPr>
    </a:lvl2pPr>
    <a:lvl3pPr marL="914400" algn="l" rtl="0" fontAlgn="base">
      <a:spcBef>
        <a:spcPct val="0"/>
      </a:spcBef>
      <a:spcAft>
        <a:spcPct val="0"/>
      </a:spcAft>
      <a:defRPr kern="1200">
        <a:solidFill>
          <a:schemeClr val="tx1"/>
        </a:solidFill>
        <a:latin typeface="Calibri" pitchFamily="34" charset="0"/>
        <a:ea typeface="+mn-ea"/>
        <a:cs typeface="+mn-cs"/>
      </a:defRPr>
    </a:lvl3pPr>
    <a:lvl4pPr marL="1371600" algn="l" rtl="0" fontAlgn="base">
      <a:spcBef>
        <a:spcPct val="0"/>
      </a:spcBef>
      <a:spcAft>
        <a:spcPct val="0"/>
      </a:spcAft>
      <a:defRPr kern="1200">
        <a:solidFill>
          <a:schemeClr val="tx1"/>
        </a:solidFill>
        <a:latin typeface="Calibri" pitchFamily="34" charset="0"/>
        <a:ea typeface="+mn-ea"/>
        <a:cs typeface="+mn-cs"/>
      </a:defRPr>
    </a:lvl4pPr>
    <a:lvl5pPr marL="1828800" algn="l" rtl="0" fontAlgn="base">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extLst>
    <p:ext uri="{EFAFB233-063F-42B5-8137-9DF3F51BA10A}">
      <p15:sldGuideLst xmlns:p15="http://schemas.microsoft.com/office/powerpoint/2012/main" xmlns="">
        <p15:guide id="1" orient="horz" pos="754">
          <p15:clr>
            <a:srgbClr val="A4A3A4"/>
          </p15:clr>
        </p15:guide>
        <p15:guide id="2" pos="385">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ran Hamilton" initials="FH" lastIdx="9" clrIdx="0"/>
  <p:cmAuthor id="1" name="Helen Kennedy" initials="HK" lastIdx="2" clrIdx="1"/>
  <p:cmAuthor id="2" name="Helen" initials="HK" lastIdx="3"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009900"/>
    <a:srgbClr val="CC0000"/>
    <a:srgbClr val="800000"/>
    <a:srgbClr val="FF9933"/>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155" autoAdjust="0"/>
    <p:restoredTop sz="81560" autoAdjust="0"/>
  </p:normalViewPr>
  <p:slideViewPr>
    <p:cSldViewPr showGuides="1">
      <p:cViewPr varScale="1">
        <p:scale>
          <a:sx n="60" d="100"/>
          <a:sy n="60" d="100"/>
        </p:scale>
        <p:origin x="-594" y="-84"/>
      </p:cViewPr>
      <p:guideLst>
        <p:guide orient="horz" pos="754"/>
        <p:guide pos="52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7F22A4-A35E-42B1-921E-9D401F34EC57}" type="doc">
      <dgm:prSet loTypeId="urn:microsoft.com/office/officeart/2009/layout/CircleArrowProcess" loCatId="cycle" qsTypeId="urn:microsoft.com/office/officeart/2005/8/quickstyle/simple1" qsCatId="simple" csTypeId="urn:microsoft.com/office/officeart/2005/8/colors/accent1_5" csCatId="accent1" phldr="1"/>
      <dgm:spPr/>
      <dgm:t>
        <a:bodyPr/>
        <a:lstStyle/>
        <a:p>
          <a:endParaRPr lang="en-GB"/>
        </a:p>
      </dgm:t>
    </dgm:pt>
    <dgm:pt modelId="{CCAE8AF4-9EF2-C645-9830-5A6F7C63FBDB}">
      <dgm:prSet custT="1"/>
      <dgm:spPr/>
      <dgm:t>
        <a:bodyPr/>
        <a:lstStyle/>
        <a:p>
          <a:r>
            <a:rPr lang="en-GB" sz="1800" dirty="0" smtClean="0"/>
            <a:t>Define the term ‘social engineering’.</a:t>
          </a:r>
          <a:endParaRPr lang="en-GB" sz="1800" dirty="0"/>
        </a:p>
      </dgm:t>
    </dgm:pt>
    <dgm:pt modelId="{D3C4475B-BF9A-B64F-9C8E-4681F4356F3A}" type="parTrans" cxnId="{345D7909-A7FE-C545-B549-4A06A089DED2}">
      <dgm:prSet/>
      <dgm:spPr/>
      <dgm:t>
        <a:bodyPr/>
        <a:lstStyle/>
        <a:p>
          <a:endParaRPr lang="en-US"/>
        </a:p>
      </dgm:t>
    </dgm:pt>
    <dgm:pt modelId="{A0287090-78F6-5F47-B4A2-46EB333944C4}" type="sibTrans" cxnId="{345D7909-A7FE-C545-B549-4A06A089DED2}">
      <dgm:prSet/>
      <dgm:spPr/>
      <dgm:t>
        <a:bodyPr/>
        <a:lstStyle/>
        <a:p>
          <a:endParaRPr lang="en-US"/>
        </a:p>
      </dgm:t>
    </dgm:pt>
    <dgm:pt modelId="{30E54D2C-C429-CA4D-AF67-67E5323A01AC}">
      <dgm:prSet custT="1"/>
      <dgm:spPr/>
      <dgm:t>
        <a:bodyPr/>
        <a:lstStyle/>
        <a:p>
          <a:r>
            <a:rPr lang="en-GB" sz="1800" dirty="0" smtClean="0"/>
            <a:t>Describe what social engineering is and how it can be protected against.</a:t>
          </a:r>
          <a:endParaRPr lang="en-GB" sz="1800" dirty="0"/>
        </a:p>
      </dgm:t>
    </dgm:pt>
    <dgm:pt modelId="{F1406CA5-9176-014E-9E6A-AEA94675F0C6}" type="parTrans" cxnId="{69E76F86-DBCC-FE4B-808C-58D559BD4F04}">
      <dgm:prSet/>
      <dgm:spPr/>
      <dgm:t>
        <a:bodyPr/>
        <a:lstStyle/>
        <a:p>
          <a:endParaRPr lang="en-GB"/>
        </a:p>
      </dgm:t>
    </dgm:pt>
    <dgm:pt modelId="{76658A3F-CB23-B94F-AEA7-385774C99761}" type="sibTrans" cxnId="{69E76F86-DBCC-FE4B-808C-58D559BD4F04}">
      <dgm:prSet/>
      <dgm:spPr/>
      <dgm:t>
        <a:bodyPr/>
        <a:lstStyle/>
        <a:p>
          <a:endParaRPr lang="en-GB"/>
        </a:p>
      </dgm:t>
    </dgm:pt>
    <dgm:pt modelId="{74BB4E3C-7349-2840-82AE-DFDE0E68CD4F}">
      <dgm:prSet custT="1"/>
      <dgm:spPr/>
      <dgm:t>
        <a:bodyPr/>
        <a:lstStyle/>
        <a:p>
          <a:r>
            <a:rPr lang="en-GB" sz="1800" dirty="0" smtClean="0"/>
            <a:t>Explain forms of social engineering.</a:t>
          </a:r>
          <a:endParaRPr lang="en-GB" sz="1800" dirty="0"/>
        </a:p>
      </dgm:t>
    </dgm:pt>
    <dgm:pt modelId="{A7AA85BF-53E5-A143-8593-A8D0684C96E4}" type="parTrans" cxnId="{802FB32D-5A98-1946-BC08-067043E1A92B}">
      <dgm:prSet/>
      <dgm:spPr/>
      <dgm:t>
        <a:bodyPr/>
        <a:lstStyle/>
        <a:p>
          <a:endParaRPr lang="en-GB"/>
        </a:p>
      </dgm:t>
    </dgm:pt>
    <dgm:pt modelId="{E97FB869-2DDB-2A4E-A171-54315B85577B}" type="sibTrans" cxnId="{802FB32D-5A98-1946-BC08-067043E1A92B}">
      <dgm:prSet/>
      <dgm:spPr/>
      <dgm:t>
        <a:bodyPr/>
        <a:lstStyle/>
        <a:p>
          <a:endParaRPr lang="en-GB"/>
        </a:p>
      </dgm:t>
    </dgm:pt>
    <dgm:pt modelId="{06CB08F1-1872-4DD7-BC3E-8CC37198B73A}" type="pres">
      <dgm:prSet presAssocID="{F87F22A4-A35E-42B1-921E-9D401F34EC57}" presName="Name0" presStyleCnt="0">
        <dgm:presLayoutVars>
          <dgm:chMax val="7"/>
          <dgm:chPref val="7"/>
          <dgm:dir/>
          <dgm:animLvl val="lvl"/>
        </dgm:presLayoutVars>
      </dgm:prSet>
      <dgm:spPr/>
      <dgm:t>
        <a:bodyPr/>
        <a:lstStyle/>
        <a:p>
          <a:endParaRPr lang="en-GB"/>
        </a:p>
      </dgm:t>
    </dgm:pt>
    <dgm:pt modelId="{38B69A56-647A-4A33-B3AC-8FBBA8543E10}" type="pres">
      <dgm:prSet presAssocID="{CCAE8AF4-9EF2-C645-9830-5A6F7C63FBDB}" presName="Accent1" presStyleCnt="0"/>
      <dgm:spPr/>
    </dgm:pt>
    <dgm:pt modelId="{80401EC5-8022-494A-BD44-701D9B14130C}" type="pres">
      <dgm:prSet presAssocID="{CCAE8AF4-9EF2-C645-9830-5A6F7C63FBDB}" presName="Accent" presStyleLbl="node1" presStyleIdx="0" presStyleCnt="3" custScaleX="212687"/>
      <dgm:spPr/>
      <dgm:t>
        <a:bodyPr/>
        <a:lstStyle/>
        <a:p>
          <a:endParaRPr lang="en-GB"/>
        </a:p>
      </dgm:t>
    </dgm:pt>
    <dgm:pt modelId="{CD139404-7A08-41D5-A6FC-55F14496EAC7}" type="pres">
      <dgm:prSet presAssocID="{CCAE8AF4-9EF2-C645-9830-5A6F7C63FBDB}" presName="Parent1" presStyleLbl="revTx" presStyleIdx="0" presStyleCnt="3" custScaleX="208283" custLinFactNeighborX="-4122" custLinFactNeighborY="-23143">
        <dgm:presLayoutVars>
          <dgm:chMax val="1"/>
          <dgm:chPref val="1"/>
          <dgm:bulletEnabled val="1"/>
        </dgm:presLayoutVars>
      </dgm:prSet>
      <dgm:spPr/>
      <dgm:t>
        <a:bodyPr/>
        <a:lstStyle/>
        <a:p>
          <a:endParaRPr lang="en-GB"/>
        </a:p>
      </dgm:t>
    </dgm:pt>
    <dgm:pt modelId="{775815DA-F325-42D8-A01B-22B10398FC2F}" type="pres">
      <dgm:prSet presAssocID="{30E54D2C-C429-CA4D-AF67-67E5323A01AC}" presName="Accent2" presStyleCnt="0"/>
      <dgm:spPr/>
    </dgm:pt>
    <dgm:pt modelId="{A61F24A3-F89E-294A-89FF-BD7D161601CF}" type="pres">
      <dgm:prSet presAssocID="{30E54D2C-C429-CA4D-AF67-67E5323A01AC}" presName="Accent" presStyleLbl="node1" presStyleIdx="1" presStyleCnt="3" custScaleX="222608"/>
      <dgm:spPr/>
      <dgm:t>
        <a:bodyPr/>
        <a:lstStyle/>
        <a:p>
          <a:endParaRPr lang="en-GB"/>
        </a:p>
      </dgm:t>
    </dgm:pt>
    <dgm:pt modelId="{0B8CECA0-BC64-47E9-883F-FF30358BE9D7}" type="pres">
      <dgm:prSet presAssocID="{30E54D2C-C429-CA4D-AF67-67E5323A01AC}" presName="Parent2" presStyleLbl="revTx" presStyleIdx="1" presStyleCnt="3" custScaleX="208283" custLinFactNeighborX="-39778">
        <dgm:presLayoutVars>
          <dgm:chMax val="1"/>
          <dgm:chPref val="1"/>
          <dgm:bulletEnabled val="1"/>
        </dgm:presLayoutVars>
      </dgm:prSet>
      <dgm:spPr/>
      <dgm:t>
        <a:bodyPr/>
        <a:lstStyle/>
        <a:p>
          <a:endParaRPr lang="en-GB"/>
        </a:p>
      </dgm:t>
    </dgm:pt>
    <dgm:pt modelId="{2C32B184-818F-454E-8205-313F2F940C31}" type="pres">
      <dgm:prSet presAssocID="{74BB4E3C-7349-2840-82AE-DFDE0E68CD4F}" presName="Accent3" presStyleCnt="0"/>
      <dgm:spPr/>
    </dgm:pt>
    <dgm:pt modelId="{8CCA8289-4469-DF47-9ADD-54E826AEF054}" type="pres">
      <dgm:prSet presAssocID="{74BB4E3C-7349-2840-82AE-DFDE0E68CD4F}" presName="Accent" presStyleLbl="node1" presStyleIdx="2" presStyleCnt="3" custScaleX="250300" custLinFactNeighborX="8441" custLinFactNeighborY="6906"/>
      <dgm:spPr/>
      <dgm:t>
        <a:bodyPr/>
        <a:lstStyle/>
        <a:p>
          <a:endParaRPr lang="en-GB"/>
        </a:p>
      </dgm:t>
    </dgm:pt>
    <dgm:pt modelId="{B38F766D-CADC-49BE-89C1-511255290050}" type="pres">
      <dgm:prSet presAssocID="{74BB4E3C-7349-2840-82AE-DFDE0E68CD4F}" presName="Parent3" presStyleLbl="revTx" presStyleIdx="2" presStyleCnt="3" custScaleX="208283" custLinFactNeighborX="30104" custLinFactNeighborY="21370">
        <dgm:presLayoutVars>
          <dgm:chMax val="1"/>
          <dgm:chPref val="1"/>
          <dgm:bulletEnabled val="1"/>
        </dgm:presLayoutVars>
      </dgm:prSet>
      <dgm:spPr/>
      <dgm:t>
        <a:bodyPr/>
        <a:lstStyle/>
        <a:p>
          <a:endParaRPr lang="en-GB"/>
        </a:p>
      </dgm:t>
    </dgm:pt>
  </dgm:ptLst>
  <dgm:cxnLst>
    <dgm:cxn modelId="{802FB32D-5A98-1946-BC08-067043E1A92B}" srcId="{F87F22A4-A35E-42B1-921E-9D401F34EC57}" destId="{74BB4E3C-7349-2840-82AE-DFDE0E68CD4F}" srcOrd="2" destOrd="0" parTransId="{A7AA85BF-53E5-A143-8593-A8D0684C96E4}" sibTransId="{E97FB869-2DDB-2A4E-A171-54315B85577B}"/>
    <dgm:cxn modelId="{82A4C492-BAD4-4F04-8E0E-6DB54CBB2822}" type="presOf" srcId="{30E54D2C-C429-CA4D-AF67-67E5323A01AC}" destId="{0B8CECA0-BC64-47E9-883F-FF30358BE9D7}" srcOrd="0" destOrd="0" presId="urn:microsoft.com/office/officeart/2009/layout/CircleArrowProcess"/>
    <dgm:cxn modelId="{8EC9F46B-14DB-4D14-9E57-67D94AD71048}" type="presOf" srcId="{74BB4E3C-7349-2840-82AE-DFDE0E68CD4F}" destId="{B38F766D-CADC-49BE-89C1-511255290050}" srcOrd="0" destOrd="0" presId="urn:microsoft.com/office/officeart/2009/layout/CircleArrowProcess"/>
    <dgm:cxn modelId="{345D7909-A7FE-C545-B549-4A06A089DED2}" srcId="{F87F22A4-A35E-42B1-921E-9D401F34EC57}" destId="{CCAE8AF4-9EF2-C645-9830-5A6F7C63FBDB}" srcOrd="0" destOrd="0" parTransId="{D3C4475B-BF9A-B64F-9C8E-4681F4356F3A}" sibTransId="{A0287090-78F6-5F47-B4A2-46EB333944C4}"/>
    <dgm:cxn modelId="{B41FAC61-06CA-4F83-AEE6-7B9146D2EDFD}" type="presOf" srcId="{F87F22A4-A35E-42B1-921E-9D401F34EC57}" destId="{06CB08F1-1872-4DD7-BC3E-8CC37198B73A}" srcOrd="0" destOrd="0" presId="urn:microsoft.com/office/officeart/2009/layout/CircleArrowProcess"/>
    <dgm:cxn modelId="{CDC08CEE-07B1-4871-A6D0-CFC9F732D3BF}" type="presOf" srcId="{CCAE8AF4-9EF2-C645-9830-5A6F7C63FBDB}" destId="{CD139404-7A08-41D5-A6FC-55F14496EAC7}" srcOrd="0" destOrd="0" presId="urn:microsoft.com/office/officeart/2009/layout/CircleArrowProcess"/>
    <dgm:cxn modelId="{69E76F86-DBCC-FE4B-808C-58D559BD4F04}" srcId="{F87F22A4-A35E-42B1-921E-9D401F34EC57}" destId="{30E54D2C-C429-CA4D-AF67-67E5323A01AC}" srcOrd="1" destOrd="0" parTransId="{F1406CA5-9176-014E-9E6A-AEA94675F0C6}" sibTransId="{76658A3F-CB23-B94F-AEA7-385774C99761}"/>
    <dgm:cxn modelId="{2E56F3D4-614B-4CA4-B00E-0A94F57BAC0C}" type="presParOf" srcId="{06CB08F1-1872-4DD7-BC3E-8CC37198B73A}" destId="{38B69A56-647A-4A33-B3AC-8FBBA8543E10}" srcOrd="0" destOrd="0" presId="urn:microsoft.com/office/officeart/2009/layout/CircleArrowProcess"/>
    <dgm:cxn modelId="{63397E24-B0FB-4DF9-947C-B3E21C8CBC26}" type="presParOf" srcId="{38B69A56-647A-4A33-B3AC-8FBBA8543E10}" destId="{80401EC5-8022-494A-BD44-701D9B14130C}" srcOrd="0" destOrd="0" presId="urn:microsoft.com/office/officeart/2009/layout/CircleArrowProcess"/>
    <dgm:cxn modelId="{DBF971AD-CFB4-47D5-87B7-1632C1E21297}" type="presParOf" srcId="{06CB08F1-1872-4DD7-BC3E-8CC37198B73A}" destId="{CD139404-7A08-41D5-A6FC-55F14496EAC7}" srcOrd="1" destOrd="0" presId="urn:microsoft.com/office/officeart/2009/layout/CircleArrowProcess"/>
    <dgm:cxn modelId="{E411E2F5-E2FF-460C-A0F0-46981D199599}" type="presParOf" srcId="{06CB08F1-1872-4DD7-BC3E-8CC37198B73A}" destId="{775815DA-F325-42D8-A01B-22B10398FC2F}" srcOrd="2" destOrd="0" presId="urn:microsoft.com/office/officeart/2009/layout/CircleArrowProcess"/>
    <dgm:cxn modelId="{98077ABE-0EA1-4BC0-A5A2-81959EBAB95A}" type="presParOf" srcId="{775815DA-F325-42D8-A01B-22B10398FC2F}" destId="{A61F24A3-F89E-294A-89FF-BD7D161601CF}" srcOrd="0" destOrd="0" presId="urn:microsoft.com/office/officeart/2009/layout/CircleArrowProcess"/>
    <dgm:cxn modelId="{3D6A3B38-BB2E-43A2-8281-F4EAC1260B88}" type="presParOf" srcId="{06CB08F1-1872-4DD7-BC3E-8CC37198B73A}" destId="{0B8CECA0-BC64-47E9-883F-FF30358BE9D7}" srcOrd="3" destOrd="0" presId="urn:microsoft.com/office/officeart/2009/layout/CircleArrowProcess"/>
    <dgm:cxn modelId="{A103F48B-87D1-43E0-A913-EE9D9CE22E08}" type="presParOf" srcId="{06CB08F1-1872-4DD7-BC3E-8CC37198B73A}" destId="{2C32B184-818F-454E-8205-313F2F940C31}" srcOrd="4" destOrd="0" presId="urn:microsoft.com/office/officeart/2009/layout/CircleArrowProcess"/>
    <dgm:cxn modelId="{63038566-0813-404F-AB08-50A8EE59D78C}" type="presParOf" srcId="{2C32B184-818F-454E-8205-313F2F940C31}" destId="{8CCA8289-4469-DF47-9ADD-54E826AEF054}" srcOrd="0" destOrd="0" presId="urn:microsoft.com/office/officeart/2009/layout/CircleArrowProcess"/>
    <dgm:cxn modelId="{E10D0D21-A9A9-4A56-AE2E-39A7FA11FFD1}" type="presParOf" srcId="{06CB08F1-1872-4DD7-BC3E-8CC37198B73A}" destId="{B38F766D-CADC-49BE-89C1-511255290050}" srcOrd="5"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87F22A4-A35E-42B1-921E-9D401F34EC57}" type="doc">
      <dgm:prSet loTypeId="urn:microsoft.com/office/officeart/2005/8/layout/default" loCatId="cycle" qsTypeId="urn:microsoft.com/office/officeart/2005/8/quickstyle/simple1" qsCatId="simple" csTypeId="urn:microsoft.com/office/officeart/2005/8/colors/accent1_5" csCatId="accent1" phldr="1"/>
      <dgm:spPr/>
      <dgm:t>
        <a:bodyPr/>
        <a:lstStyle/>
        <a:p>
          <a:endParaRPr lang="en-GB"/>
        </a:p>
      </dgm:t>
    </dgm:pt>
    <dgm:pt modelId="{130D34B1-272C-324F-A1B0-C7E699A0D5A0}">
      <dgm:prSet custT="1"/>
      <dgm:spPr/>
      <dgm:t>
        <a:bodyPr/>
        <a:lstStyle/>
        <a:p>
          <a:r>
            <a:rPr lang="en-GB" sz="2800" b="1" dirty="0" smtClean="0">
              <a:solidFill>
                <a:schemeClr val="bg1"/>
              </a:solidFill>
              <a:ea typeface="Calibri" panose="020F0502020204030204" pitchFamily="34" charset="0"/>
              <a:cs typeface="Times New Roman" panose="02020603050405020304" pitchFamily="18" charset="0"/>
            </a:rPr>
            <a:t>Shouldering</a:t>
          </a:r>
        </a:p>
        <a:p>
          <a:r>
            <a:rPr lang="en-GB" sz="2800" dirty="0" smtClean="0">
              <a:solidFill>
                <a:schemeClr val="bg1"/>
              </a:solidFill>
              <a:ea typeface="Calibri" panose="020F0502020204030204" pitchFamily="34" charset="0"/>
              <a:cs typeface="Times New Roman" panose="02020603050405020304" pitchFamily="18" charset="0"/>
            </a:rPr>
            <a:t>(or shoulder surfing)</a:t>
          </a:r>
          <a:endParaRPr lang="en-GB" sz="2800" dirty="0">
            <a:solidFill>
              <a:schemeClr val="bg1"/>
            </a:solidFill>
            <a:ea typeface="Calibri" panose="020F0502020204030204" pitchFamily="34" charset="0"/>
            <a:cs typeface="Times New Roman" panose="02020603050405020304" pitchFamily="18" charset="0"/>
          </a:endParaRPr>
        </a:p>
      </dgm:t>
    </dgm:pt>
    <dgm:pt modelId="{4F5D7A92-B718-9349-8B08-FC029C68EBEA}" type="sibTrans" cxnId="{AA8D5297-B6D3-884C-8809-F97C1DA40474}">
      <dgm:prSet/>
      <dgm:spPr/>
      <dgm:t>
        <a:bodyPr/>
        <a:lstStyle/>
        <a:p>
          <a:endParaRPr lang="en-US" sz="2800">
            <a:solidFill>
              <a:schemeClr val="bg1"/>
            </a:solidFill>
          </a:endParaRPr>
        </a:p>
      </dgm:t>
    </dgm:pt>
    <dgm:pt modelId="{6B7A9500-9D91-9346-96E8-EBB5E715095F}" type="parTrans" cxnId="{AA8D5297-B6D3-884C-8809-F97C1DA40474}">
      <dgm:prSet/>
      <dgm:spPr/>
      <dgm:t>
        <a:bodyPr/>
        <a:lstStyle/>
        <a:p>
          <a:endParaRPr lang="en-US" sz="2800">
            <a:solidFill>
              <a:schemeClr val="bg1"/>
            </a:solidFill>
          </a:endParaRPr>
        </a:p>
      </dgm:t>
    </dgm:pt>
    <dgm:pt modelId="{8415172B-503C-D24E-9D41-CEBFFAF83F0F}">
      <dgm:prSet custT="1"/>
      <dgm:spPr/>
      <dgm:t>
        <a:bodyPr/>
        <a:lstStyle/>
        <a:p>
          <a:r>
            <a:rPr lang="en-US" sz="2800" b="1" dirty="0" smtClean="0">
              <a:solidFill>
                <a:schemeClr val="bg1"/>
              </a:solidFill>
              <a:ea typeface="Calibri" panose="020F0502020204030204" pitchFamily="34" charset="0"/>
              <a:cs typeface="Times New Roman" panose="02020603050405020304" pitchFamily="18" charset="0"/>
            </a:rPr>
            <a:t>P</a:t>
          </a:r>
          <a:r>
            <a:rPr lang="en-GB" sz="2800" b="1" dirty="0" smtClean="0">
              <a:solidFill>
                <a:schemeClr val="bg1"/>
              </a:solidFill>
              <a:ea typeface="Calibri" panose="020F0502020204030204" pitchFamily="34" charset="0"/>
              <a:cs typeface="Times New Roman" panose="02020603050405020304" pitchFamily="18" charset="0"/>
            </a:rPr>
            <a:t>hishing</a:t>
          </a:r>
          <a:endParaRPr lang="en-GB" sz="2800" b="1" dirty="0">
            <a:solidFill>
              <a:schemeClr val="bg1"/>
            </a:solidFill>
            <a:ea typeface="Calibri" panose="020F0502020204030204" pitchFamily="34" charset="0"/>
            <a:cs typeface="Times New Roman" panose="02020603050405020304" pitchFamily="18" charset="0"/>
          </a:endParaRPr>
        </a:p>
      </dgm:t>
    </dgm:pt>
    <dgm:pt modelId="{E001ADEA-9B74-CE4B-BFEE-0474FFD0557D}" type="sibTrans" cxnId="{D3B81DAE-D34C-C74E-AADE-4D577195EF0B}">
      <dgm:prSet/>
      <dgm:spPr/>
      <dgm:t>
        <a:bodyPr/>
        <a:lstStyle/>
        <a:p>
          <a:endParaRPr lang="en-US" sz="2800">
            <a:solidFill>
              <a:schemeClr val="bg1"/>
            </a:solidFill>
          </a:endParaRPr>
        </a:p>
      </dgm:t>
    </dgm:pt>
    <dgm:pt modelId="{19B19069-9028-6C47-BC4D-5210D6434719}" type="parTrans" cxnId="{D3B81DAE-D34C-C74E-AADE-4D577195EF0B}">
      <dgm:prSet/>
      <dgm:spPr/>
      <dgm:t>
        <a:bodyPr/>
        <a:lstStyle/>
        <a:p>
          <a:endParaRPr lang="en-US" sz="2800">
            <a:solidFill>
              <a:schemeClr val="bg1"/>
            </a:solidFill>
          </a:endParaRPr>
        </a:p>
      </dgm:t>
    </dgm:pt>
    <dgm:pt modelId="{7FAD9C2B-62C2-694C-ACEB-62038BBAA980}">
      <dgm:prSet custT="1"/>
      <dgm:spPr/>
      <dgm:t>
        <a:bodyPr/>
        <a:lstStyle/>
        <a:p>
          <a:r>
            <a:rPr lang="en-GB" sz="2800" b="1" dirty="0" smtClean="0">
              <a:solidFill>
                <a:schemeClr val="bg1"/>
              </a:solidFill>
              <a:ea typeface="Calibri" panose="020F0502020204030204" pitchFamily="34" charset="0"/>
              <a:cs typeface="Times New Roman" panose="02020603050405020304" pitchFamily="18" charset="0"/>
            </a:rPr>
            <a:t>Blagging</a:t>
          </a:r>
        </a:p>
        <a:p>
          <a:r>
            <a:rPr lang="en-GB" sz="2800" dirty="0" smtClean="0">
              <a:solidFill>
                <a:schemeClr val="bg1"/>
              </a:solidFill>
              <a:ea typeface="Calibri" panose="020F0502020204030204" pitchFamily="34" charset="0"/>
              <a:cs typeface="Times New Roman" panose="02020603050405020304" pitchFamily="18" charset="0"/>
            </a:rPr>
            <a:t>(pretexting)</a:t>
          </a:r>
          <a:endParaRPr lang="en-GB" sz="2800" dirty="0">
            <a:solidFill>
              <a:schemeClr val="bg1"/>
            </a:solidFill>
            <a:ea typeface="Calibri" panose="020F0502020204030204" pitchFamily="34" charset="0"/>
            <a:cs typeface="Times New Roman" panose="02020603050405020304" pitchFamily="18" charset="0"/>
          </a:endParaRPr>
        </a:p>
      </dgm:t>
    </dgm:pt>
    <dgm:pt modelId="{06B0DEB0-6DDB-DD45-8F29-ABEC76687CA5}" type="sibTrans" cxnId="{F88AEB70-9812-4945-B142-0BE9E8811155}">
      <dgm:prSet/>
      <dgm:spPr/>
      <dgm:t>
        <a:bodyPr/>
        <a:lstStyle/>
        <a:p>
          <a:endParaRPr lang="en-US" sz="2800">
            <a:solidFill>
              <a:schemeClr val="bg1"/>
            </a:solidFill>
          </a:endParaRPr>
        </a:p>
      </dgm:t>
    </dgm:pt>
    <dgm:pt modelId="{42D77D8A-BE7F-8F47-89C8-ABA2F79C80F9}" type="parTrans" cxnId="{F88AEB70-9812-4945-B142-0BE9E8811155}">
      <dgm:prSet/>
      <dgm:spPr/>
      <dgm:t>
        <a:bodyPr/>
        <a:lstStyle/>
        <a:p>
          <a:endParaRPr lang="en-US" sz="2800">
            <a:solidFill>
              <a:schemeClr val="bg1"/>
            </a:solidFill>
          </a:endParaRPr>
        </a:p>
      </dgm:t>
    </dgm:pt>
    <dgm:pt modelId="{67FA68D5-26D5-E24B-A6C1-5BBB66780489}">
      <dgm:prSet custT="1"/>
      <dgm:spPr/>
      <dgm:t>
        <a:bodyPr/>
        <a:lstStyle/>
        <a:p>
          <a:r>
            <a:rPr lang="en-GB" sz="2800" b="1" dirty="0" smtClean="0">
              <a:solidFill>
                <a:schemeClr val="bg1"/>
              </a:solidFill>
              <a:ea typeface="Calibri" panose="020F0502020204030204" pitchFamily="34" charset="0"/>
              <a:cs typeface="Times New Roman" panose="02020603050405020304" pitchFamily="18" charset="0"/>
            </a:rPr>
            <a:t>Pharming</a:t>
          </a:r>
          <a:endParaRPr lang="en-GB" sz="2800" b="1" dirty="0">
            <a:solidFill>
              <a:schemeClr val="bg1"/>
            </a:solidFill>
            <a:ea typeface="Calibri" panose="020F0502020204030204" pitchFamily="34" charset="0"/>
            <a:cs typeface="Times New Roman" panose="02020603050405020304" pitchFamily="18" charset="0"/>
          </a:endParaRPr>
        </a:p>
      </dgm:t>
    </dgm:pt>
    <dgm:pt modelId="{10E9C4B4-73BE-6844-9F8A-F7FC04164C1D}" type="parTrans" cxnId="{042D5BA1-67EC-E242-A4C6-C560791C5452}">
      <dgm:prSet/>
      <dgm:spPr/>
      <dgm:t>
        <a:bodyPr/>
        <a:lstStyle/>
        <a:p>
          <a:endParaRPr lang="en-GB" sz="2800">
            <a:solidFill>
              <a:schemeClr val="bg1"/>
            </a:solidFill>
          </a:endParaRPr>
        </a:p>
      </dgm:t>
    </dgm:pt>
    <dgm:pt modelId="{75CB4047-BBBB-4544-918E-88FC35FE84A2}" type="sibTrans" cxnId="{042D5BA1-67EC-E242-A4C6-C560791C5452}">
      <dgm:prSet/>
      <dgm:spPr/>
      <dgm:t>
        <a:bodyPr/>
        <a:lstStyle/>
        <a:p>
          <a:endParaRPr lang="en-GB" sz="2800">
            <a:solidFill>
              <a:schemeClr val="bg1"/>
            </a:solidFill>
          </a:endParaRPr>
        </a:p>
      </dgm:t>
    </dgm:pt>
    <dgm:pt modelId="{7D31DCCC-DA31-BE49-B85A-9AB406D3A974}" type="pres">
      <dgm:prSet presAssocID="{F87F22A4-A35E-42B1-921E-9D401F34EC57}" presName="diagram" presStyleCnt="0">
        <dgm:presLayoutVars>
          <dgm:dir/>
          <dgm:resizeHandles val="exact"/>
        </dgm:presLayoutVars>
      </dgm:prSet>
      <dgm:spPr/>
      <dgm:t>
        <a:bodyPr/>
        <a:lstStyle/>
        <a:p>
          <a:endParaRPr lang="en-US"/>
        </a:p>
      </dgm:t>
    </dgm:pt>
    <dgm:pt modelId="{73A28C3D-49D8-6C49-B4E9-116AD35EC4F7}" type="pres">
      <dgm:prSet presAssocID="{7FAD9C2B-62C2-694C-ACEB-62038BBAA980}" presName="node" presStyleLbl="node1" presStyleIdx="0" presStyleCnt="4">
        <dgm:presLayoutVars>
          <dgm:bulletEnabled val="1"/>
        </dgm:presLayoutVars>
      </dgm:prSet>
      <dgm:spPr/>
      <dgm:t>
        <a:bodyPr/>
        <a:lstStyle/>
        <a:p>
          <a:endParaRPr lang="en-GB"/>
        </a:p>
      </dgm:t>
    </dgm:pt>
    <dgm:pt modelId="{45E4AE4F-E597-8747-91B4-ED0851C75840}" type="pres">
      <dgm:prSet presAssocID="{06B0DEB0-6DDB-DD45-8F29-ABEC76687CA5}" presName="sibTrans" presStyleCnt="0"/>
      <dgm:spPr/>
      <dgm:t>
        <a:bodyPr/>
        <a:lstStyle/>
        <a:p>
          <a:endParaRPr lang="en-GB"/>
        </a:p>
      </dgm:t>
    </dgm:pt>
    <dgm:pt modelId="{66771D1D-5583-E744-827F-62A558B6292C}" type="pres">
      <dgm:prSet presAssocID="{8415172B-503C-D24E-9D41-CEBFFAF83F0F}" presName="node" presStyleLbl="node1" presStyleIdx="1" presStyleCnt="4">
        <dgm:presLayoutVars>
          <dgm:bulletEnabled val="1"/>
        </dgm:presLayoutVars>
      </dgm:prSet>
      <dgm:spPr/>
      <dgm:t>
        <a:bodyPr/>
        <a:lstStyle/>
        <a:p>
          <a:endParaRPr lang="en-GB"/>
        </a:p>
      </dgm:t>
    </dgm:pt>
    <dgm:pt modelId="{8129A2C6-C076-5E45-A1CB-95FE8CEFC231}" type="pres">
      <dgm:prSet presAssocID="{E001ADEA-9B74-CE4B-BFEE-0474FFD0557D}" presName="sibTrans" presStyleCnt="0"/>
      <dgm:spPr/>
      <dgm:t>
        <a:bodyPr/>
        <a:lstStyle/>
        <a:p>
          <a:endParaRPr lang="en-GB"/>
        </a:p>
      </dgm:t>
    </dgm:pt>
    <dgm:pt modelId="{677F6D8C-DB99-5548-958B-15200C7C44A7}" type="pres">
      <dgm:prSet presAssocID="{67FA68D5-26D5-E24B-A6C1-5BBB66780489}" presName="node" presStyleLbl="node1" presStyleIdx="2" presStyleCnt="4">
        <dgm:presLayoutVars>
          <dgm:bulletEnabled val="1"/>
        </dgm:presLayoutVars>
      </dgm:prSet>
      <dgm:spPr/>
      <dgm:t>
        <a:bodyPr/>
        <a:lstStyle/>
        <a:p>
          <a:endParaRPr lang="en-GB"/>
        </a:p>
      </dgm:t>
    </dgm:pt>
    <dgm:pt modelId="{71AE9938-B086-E542-ACB6-991148127E7C}" type="pres">
      <dgm:prSet presAssocID="{75CB4047-BBBB-4544-918E-88FC35FE84A2}" presName="sibTrans" presStyleCnt="0"/>
      <dgm:spPr/>
      <dgm:t>
        <a:bodyPr/>
        <a:lstStyle/>
        <a:p>
          <a:endParaRPr lang="en-GB"/>
        </a:p>
      </dgm:t>
    </dgm:pt>
    <dgm:pt modelId="{4C87646F-B927-364A-AE45-6E26D784E661}" type="pres">
      <dgm:prSet presAssocID="{130D34B1-272C-324F-A1B0-C7E699A0D5A0}" presName="node" presStyleLbl="node1" presStyleIdx="3" presStyleCnt="4">
        <dgm:presLayoutVars>
          <dgm:bulletEnabled val="1"/>
        </dgm:presLayoutVars>
      </dgm:prSet>
      <dgm:spPr/>
      <dgm:t>
        <a:bodyPr/>
        <a:lstStyle/>
        <a:p>
          <a:endParaRPr lang="en-GB"/>
        </a:p>
      </dgm:t>
    </dgm:pt>
  </dgm:ptLst>
  <dgm:cxnLst>
    <dgm:cxn modelId="{EC6A0336-7355-074A-B6D4-097AE5F1B20D}" type="presOf" srcId="{F87F22A4-A35E-42B1-921E-9D401F34EC57}" destId="{7D31DCCC-DA31-BE49-B85A-9AB406D3A974}" srcOrd="0" destOrd="0" presId="urn:microsoft.com/office/officeart/2005/8/layout/default"/>
    <dgm:cxn modelId="{22EF63D2-9AD0-594F-87D7-B9499FC9087A}" type="presOf" srcId="{67FA68D5-26D5-E24B-A6C1-5BBB66780489}" destId="{677F6D8C-DB99-5548-958B-15200C7C44A7}" srcOrd="0" destOrd="0" presId="urn:microsoft.com/office/officeart/2005/8/layout/default"/>
    <dgm:cxn modelId="{AA8D5297-B6D3-884C-8809-F97C1DA40474}" srcId="{F87F22A4-A35E-42B1-921E-9D401F34EC57}" destId="{130D34B1-272C-324F-A1B0-C7E699A0D5A0}" srcOrd="3" destOrd="0" parTransId="{6B7A9500-9D91-9346-96E8-EBB5E715095F}" sibTransId="{4F5D7A92-B718-9349-8B08-FC029C68EBEA}"/>
    <dgm:cxn modelId="{F88AEB70-9812-4945-B142-0BE9E8811155}" srcId="{F87F22A4-A35E-42B1-921E-9D401F34EC57}" destId="{7FAD9C2B-62C2-694C-ACEB-62038BBAA980}" srcOrd="0" destOrd="0" parTransId="{42D77D8A-BE7F-8F47-89C8-ABA2F79C80F9}" sibTransId="{06B0DEB0-6DDB-DD45-8F29-ABEC76687CA5}"/>
    <dgm:cxn modelId="{F078EDAD-9076-CD4D-B3D7-F764869BFC64}" type="presOf" srcId="{130D34B1-272C-324F-A1B0-C7E699A0D5A0}" destId="{4C87646F-B927-364A-AE45-6E26D784E661}" srcOrd="0" destOrd="0" presId="urn:microsoft.com/office/officeart/2005/8/layout/default"/>
    <dgm:cxn modelId="{D3B81DAE-D34C-C74E-AADE-4D577195EF0B}" srcId="{F87F22A4-A35E-42B1-921E-9D401F34EC57}" destId="{8415172B-503C-D24E-9D41-CEBFFAF83F0F}" srcOrd="1" destOrd="0" parTransId="{19B19069-9028-6C47-BC4D-5210D6434719}" sibTransId="{E001ADEA-9B74-CE4B-BFEE-0474FFD0557D}"/>
    <dgm:cxn modelId="{40750BB2-21D9-7A45-9C4D-CC666305A008}" type="presOf" srcId="{7FAD9C2B-62C2-694C-ACEB-62038BBAA980}" destId="{73A28C3D-49D8-6C49-B4E9-116AD35EC4F7}" srcOrd="0" destOrd="0" presId="urn:microsoft.com/office/officeart/2005/8/layout/default"/>
    <dgm:cxn modelId="{042D5BA1-67EC-E242-A4C6-C560791C5452}" srcId="{F87F22A4-A35E-42B1-921E-9D401F34EC57}" destId="{67FA68D5-26D5-E24B-A6C1-5BBB66780489}" srcOrd="2" destOrd="0" parTransId="{10E9C4B4-73BE-6844-9F8A-F7FC04164C1D}" sibTransId="{75CB4047-BBBB-4544-918E-88FC35FE84A2}"/>
    <dgm:cxn modelId="{DDA5E5BC-71E8-ED40-AD91-BD19D26A092F}" type="presOf" srcId="{8415172B-503C-D24E-9D41-CEBFFAF83F0F}" destId="{66771D1D-5583-E744-827F-62A558B6292C}" srcOrd="0" destOrd="0" presId="urn:microsoft.com/office/officeart/2005/8/layout/default"/>
    <dgm:cxn modelId="{7589CFFF-DD5B-AD46-821E-E78B507AC3D8}" type="presParOf" srcId="{7D31DCCC-DA31-BE49-B85A-9AB406D3A974}" destId="{73A28C3D-49D8-6C49-B4E9-116AD35EC4F7}" srcOrd="0" destOrd="0" presId="urn:microsoft.com/office/officeart/2005/8/layout/default"/>
    <dgm:cxn modelId="{C86B80D2-21C4-5340-AE66-DE61C8B79A66}" type="presParOf" srcId="{7D31DCCC-DA31-BE49-B85A-9AB406D3A974}" destId="{45E4AE4F-E597-8747-91B4-ED0851C75840}" srcOrd="1" destOrd="0" presId="urn:microsoft.com/office/officeart/2005/8/layout/default"/>
    <dgm:cxn modelId="{70C8C9BA-1068-6D44-8D8D-742A4A8DE006}" type="presParOf" srcId="{7D31DCCC-DA31-BE49-B85A-9AB406D3A974}" destId="{66771D1D-5583-E744-827F-62A558B6292C}" srcOrd="2" destOrd="0" presId="urn:microsoft.com/office/officeart/2005/8/layout/default"/>
    <dgm:cxn modelId="{7889169B-0E44-5748-928B-2894B8077C03}" type="presParOf" srcId="{7D31DCCC-DA31-BE49-B85A-9AB406D3A974}" destId="{8129A2C6-C076-5E45-A1CB-95FE8CEFC231}" srcOrd="3" destOrd="0" presId="urn:microsoft.com/office/officeart/2005/8/layout/default"/>
    <dgm:cxn modelId="{97FA338D-1157-2D44-84D6-7F140C824E25}" type="presParOf" srcId="{7D31DCCC-DA31-BE49-B85A-9AB406D3A974}" destId="{677F6D8C-DB99-5548-958B-15200C7C44A7}" srcOrd="4" destOrd="0" presId="urn:microsoft.com/office/officeart/2005/8/layout/default"/>
    <dgm:cxn modelId="{E195C5B5-68AC-FA49-ABDA-2FD6D10D7F68}" type="presParOf" srcId="{7D31DCCC-DA31-BE49-B85A-9AB406D3A974}" destId="{71AE9938-B086-E542-ACB6-991148127E7C}" srcOrd="5" destOrd="0" presId="urn:microsoft.com/office/officeart/2005/8/layout/default"/>
    <dgm:cxn modelId="{84C9E459-BC29-A343-B886-0149833E3B6C}" type="presParOf" srcId="{7D31DCCC-DA31-BE49-B85A-9AB406D3A974}" destId="{4C87646F-B927-364A-AE45-6E26D784E661}"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401EC5-8022-494A-BD44-701D9B14130C}">
      <dsp:nvSpPr>
        <dsp:cNvPr id="0" name=""/>
        <dsp:cNvSpPr/>
      </dsp:nvSpPr>
      <dsp:spPr>
        <a:xfrm>
          <a:off x="1546236" y="0"/>
          <a:ext cx="5160119" cy="2426525"/>
        </a:xfrm>
        <a:prstGeom prst="circularArrow">
          <a:avLst>
            <a:gd name="adj1" fmla="val 10980"/>
            <a:gd name="adj2" fmla="val 1142322"/>
            <a:gd name="adj3" fmla="val 4500000"/>
            <a:gd name="adj4" fmla="val 10800000"/>
            <a:gd name="adj5" fmla="val 12500"/>
          </a:avLst>
        </a:prstGeom>
        <a:solidFill>
          <a:schemeClr val="accent1">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D139404-7A08-41D5-A6FC-55F14496EAC7}">
      <dsp:nvSpPr>
        <dsp:cNvPr id="0" name=""/>
        <dsp:cNvSpPr/>
      </dsp:nvSpPr>
      <dsp:spPr>
        <a:xfrm>
          <a:off x="2663988" y="720083"/>
          <a:ext cx="2808005" cy="6739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GB" sz="1800" kern="1200" dirty="0" smtClean="0"/>
            <a:t>Define the term ‘social engineering’.</a:t>
          </a:r>
          <a:endParaRPr lang="en-GB" sz="1800" kern="1200" dirty="0"/>
        </a:p>
      </dsp:txBody>
      <dsp:txXfrm>
        <a:off x="2663988" y="720083"/>
        <a:ext cx="2808005" cy="673922"/>
      </dsp:txXfrm>
    </dsp:sp>
    <dsp:sp modelId="{A61F24A3-F89E-294A-89FF-BD7D161601CF}">
      <dsp:nvSpPr>
        <dsp:cNvPr id="0" name=""/>
        <dsp:cNvSpPr/>
      </dsp:nvSpPr>
      <dsp:spPr>
        <a:xfrm>
          <a:off x="752031" y="1394218"/>
          <a:ext cx="5400818" cy="2426525"/>
        </a:xfrm>
        <a:prstGeom prst="leftCircularArrow">
          <a:avLst>
            <a:gd name="adj1" fmla="val 10980"/>
            <a:gd name="adj2" fmla="val 1142322"/>
            <a:gd name="adj3" fmla="val 6300000"/>
            <a:gd name="adj4" fmla="val 18900000"/>
            <a:gd name="adj5" fmla="val 12500"/>
          </a:avLst>
        </a:prstGeom>
        <a:solidFill>
          <a:schemeClr val="accent1">
            <a:alpha val="90000"/>
            <a:hueOff val="0"/>
            <a:satOff val="0"/>
            <a:lumOff val="0"/>
            <a:alphaOff val="-2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B8CECA0-BC64-47E9-883F-FF30358BE9D7}">
      <dsp:nvSpPr>
        <dsp:cNvPr id="0" name=""/>
        <dsp:cNvSpPr/>
      </dsp:nvSpPr>
      <dsp:spPr>
        <a:xfrm>
          <a:off x="1512162" y="2278333"/>
          <a:ext cx="2808005" cy="6739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GB" sz="1800" kern="1200" dirty="0" smtClean="0"/>
            <a:t>Describe what social engineering is and how it can be protected against.</a:t>
          </a:r>
          <a:endParaRPr lang="en-GB" sz="1800" kern="1200" dirty="0"/>
        </a:p>
      </dsp:txBody>
      <dsp:txXfrm>
        <a:off x="1512162" y="2278333"/>
        <a:ext cx="2808005" cy="673922"/>
      </dsp:txXfrm>
    </dsp:sp>
    <dsp:sp modelId="{8CCA8289-4469-DF47-9ADD-54E826AEF054}">
      <dsp:nvSpPr>
        <dsp:cNvPr id="0" name=""/>
        <dsp:cNvSpPr/>
      </dsp:nvSpPr>
      <dsp:spPr>
        <a:xfrm>
          <a:off x="1695385" y="3099289"/>
          <a:ext cx="5217363" cy="2085279"/>
        </a:xfrm>
        <a:prstGeom prst="blockArc">
          <a:avLst>
            <a:gd name="adj1" fmla="val 13500000"/>
            <a:gd name="adj2" fmla="val 10800000"/>
            <a:gd name="adj3" fmla="val 12740"/>
          </a:avLst>
        </a:prstGeom>
        <a:solidFill>
          <a:schemeClr val="accent1">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38F766D-CADC-49BE-89C1-511255290050}">
      <dsp:nvSpPr>
        <dsp:cNvPr id="0" name=""/>
        <dsp:cNvSpPr/>
      </dsp:nvSpPr>
      <dsp:spPr>
        <a:xfrm>
          <a:off x="3128601" y="3826650"/>
          <a:ext cx="2808005" cy="6739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n-GB" sz="1800" kern="1200" dirty="0" smtClean="0"/>
            <a:t>Explain forms of social engineering.</a:t>
          </a:r>
          <a:endParaRPr lang="en-GB" sz="1800" kern="1200" dirty="0"/>
        </a:p>
      </dsp:txBody>
      <dsp:txXfrm>
        <a:off x="3128601" y="3826650"/>
        <a:ext cx="2808005" cy="67392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A28C3D-49D8-6C49-B4E9-116AD35EC4F7}">
      <dsp:nvSpPr>
        <dsp:cNvPr id="0" name=""/>
        <dsp:cNvSpPr/>
      </dsp:nvSpPr>
      <dsp:spPr>
        <a:xfrm>
          <a:off x="49484" y="1668"/>
          <a:ext cx="3708443" cy="2225066"/>
        </a:xfrm>
        <a:prstGeom prst="rect">
          <a:avLst/>
        </a:prstGeom>
        <a:solidFill>
          <a:schemeClr val="accent1">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GB" sz="2800" b="1" kern="1200" dirty="0" smtClean="0">
              <a:solidFill>
                <a:schemeClr val="bg1"/>
              </a:solidFill>
              <a:ea typeface="Calibri" panose="020F0502020204030204" pitchFamily="34" charset="0"/>
              <a:cs typeface="Times New Roman" panose="02020603050405020304" pitchFamily="18" charset="0"/>
            </a:rPr>
            <a:t>Blagging</a:t>
          </a:r>
        </a:p>
        <a:p>
          <a:pPr lvl="0" algn="ctr" defTabSz="1244600">
            <a:lnSpc>
              <a:spcPct val="90000"/>
            </a:lnSpc>
            <a:spcBef>
              <a:spcPct val="0"/>
            </a:spcBef>
            <a:spcAft>
              <a:spcPct val="35000"/>
            </a:spcAft>
          </a:pPr>
          <a:r>
            <a:rPr lang="en-GB" sz="2800" kern="1200" dirty="0" smtClean="0">
              <a:solidFill>
                <a:schemeClr val="bg1"/>
              </a:solidFill>
              <a:ea typeface="Calibri" panose="020F0502020204030204" pitchFamily="34" charset="0"/>
              <a:cs typeface="Times New Roman" panose="02020603050405020304" pitchFamily="18" charset="0"/>
            </a:rPr>
            <a:t>(pretexting)</a:t>
          </a:r>
          <a:endParaRPr lang="en-GB" sz="2800" kern="1200" dirty="0">
            <a:solidFill>
              <a:schemeClr val="bg1"/>
            </a:solidFill>
            <a:ea typeface="Calibri" panose="020F0502020204030204" pitchFamily="34" charset="0"/>
            <a:cs typeface="Times New Roman" panose="02020603050405020304" pitchFamily="18" charset="0"/>
          </a:endParaRPr>
        </a:p>
      </dsp:txBody>
      <dsp:txXfrm>
        <a:off x="49484" y="1668"/>
        <a:ext cx="3708443" cy="2225066"/>
      </dsp:txXfrm>
    </dsp:sp>
    <dsp:sp modelId="{66771D1D-5583-E744-827F-62A558B6292C}">
      <dsp:nvSpPr>
        <dsp:cNvPr id="0" name=""/>
        <dsp:cNvSpPr/>
      </dsp:nvSpPr>
      <dsp:spPr>
        <a:xfrm>
          <a:off x="4128772" y="1668"/>
          <a:ext cx="3708443" cy="2225066"/>
        </a:xfrm>
        <a:prstGeom prst="rect">
          <a:avLst/>
        </a:prstGeom>
        <a:solidFill>
          <a:schemeClr val="accent1">
            <a:alpha val="90000"/>
            <a:hueOff val="0"/>
            <a:satOff val="0"/>
            <a:lumOff val="0"/>
            <a:alphaOff val="-13333"/>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smtClean="0">
              <a:solidFill>
                <a:schemeClr val="bg1"/>
              </a:solidFill>
              <a:ea typeface="Calibri" panose="020F0502020204030204" pitchFamily="34" charset="0"/>
              <a:cs typeface="Times New Roman" panose="02020603050405020304" pitchFamily="18" charset="0"/>
            </a:rPr>
            <a:t>P</a:t>
          </a:r>
          <a:r>
            <a:rPr lang="en-GB" sz="2800" b="1" kern="1200" dirty="0" smtClean="0">
              <a:solidFill>
                <a:schemeClr val="bg1"/>
              </a:solidFill>
              <a:ea typeface="Calibri" panose="020F0502020204030204" pitchFamily="34" charset="0"/>
              <a:cs typeface="Times New Roman" panose="02020603050405020304" pitchFamily="18" charset="0"/>
            </a:rPr>
            <a:t>hishing</a:t>
          </a:r>
          <a:endParaRPr lang="en-GB" sz="2800" b="1" kern="1200" dirty="0">
            <a:solidFill>
              <a:schemeClr val="bg1"/>
            </a:solidFill>
            <a:ea typeface="Calibri" panose="020F0502020204030204" pitchFamily="34" charset="0"/>
            <a:cs typeface="Times New Roman" panose="02020603050405020304" pitchFamily="18" charset="0"/>
          </a:endParaRPr>
        </a:p>
      </dsp:txBody>
      <dsp:txXfrm>
        <a:off x="4128772" y="1668"/>
        <a:ext cx="3708443" cy="2225066"/>
      </dsp:txXfrm>
    </dsp:sp>
    <dsp:sp modelId="{677F6D8C-DB99-5548-958B-15200C7C44A7}">
      <dsp:nvSpPr>
        <dsp:cNvPr id="0" name=""/>
        <dsp:cNvSpPr/>
      </dsp:nvSpPr>
      <dsp:spPr>
        <a:xfrm>
          <a:off x="49484" y="2597578"/>
          <a:ext cx="3708443" cy="2225066"/>
        </a:xfrm>
        <a:prstGeom prst="rect">
          <a:avLst/>
        </a:prstGeom>
        <a:solidFill>
          <a:schemeClr val="accent1">
            <a:alpha val="90000"/>
            <a:hueOff val="0"/>
            <a:satOff val="0"/>
            <a:lumOff val="0"/>
            <a:alphaOff val="-26667"/>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GB" sz="2800" b="1" kern="1200" dirty="0" smtClean="0">
              <a:solidFill>
                <a:schemeClr val="bg1"/>
              </a:solidFill>
              <a:ea typeface="Calibri" panose="020F0502020204030204" pitchFamily="34" charset="0"/>
              <a:cs typeface="Times New Roman" panose="02020603050405020304" pitchFamily="18" charset="0"/>
            </a:rPr>
            <a:t>Pharming</a:t>
          </a:r>
          <a:endParaRPr lang="en-GB" sz="2800" b="1" kern="1200" dirty="0">
            <a:solidFill>
              <a:schemeClr val="bg1"/>
            </a:solidFill>
            <a:ea typeface="Calibri" panose="020F0502020204030204" pitchFamily="34" charset="0"/>
            <a:cs typeface="Times New Roman" panose="02020603050405020304" pitchFamily="18" charset="0"/>
          </a:endParaRPr>
        </a:p>
      </dsp:txBody>
      <dsp:txXfrm>
        <a:off x="49484" y="2597578"/>
        <a:ext cx="3708443" cy="2225066"/>
      </dsp:txXfrm>
    </dsp:sp>
    <dsp:sp modelId="{4C87646F-B927-364A-AE45-6E26D784E661}">
      <dsp:nvSpPr>
        <dsp:cNvPr id="0" name=""/>
        <dsp:cNvSpPr/>
      </dsp:nvSpPr>
      <dsp:spPr>
        <a:xfrm>
          <a:off x="4128772" y="2597578"/>
          <a:ext cx="3708443" cy="2225066"/>
        </a:xfrm>
        <a:prstGeom prst="rect">
          <a:avLst/>
        </a:prstGeom>
        <a:solidFill>
          <a:schemeClr val="accent1">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GB" sz="2800" b="1" kern="1200" dirty="0" smtClean="0">
              <a:solidFill>
                <a:schemeClr val="bg1"/>
              </a:solidFill>
              <a:ea typeface="Calibri" panose="020F0502020204030204" pitchFamily="34" charset="0"/>
              <a:cs typeface="Times New Roman" panose="02020603050405020304" pitchFamily="18" charset="0"/>
            </a:rPr>
            <a:t>Shouldering</a:t>
          </a:r>
        </a:p>
        <a:p>
          <a:pPr lvl="0" algn="ctr" defTabSz="1244600">
            <a:lnSpc>
              <a:spcPct val="90000"/>
            </a:lnSpc>
            <a:spcBef>
              <a:spcPct val="0"/>
            </a:spcBef>
            <a:spcAft>
              <a:spcPct val="35000"/>
            </a:spcAft>
          </a:pPr>
          <a:r>
            <a:rPr lang="en-GB" sz="2800" kern="1200" dirty="0" smtClean="0">
              <a:solidFill>
                <a:schemeClr val="bg1"/>
              </a:solidFill>
              <a:ea typeface="Calibri" panose="020F0502020204030204" pitchFamily="34" charset="0"/>
              <a:cs typeface="Times New Roman" panose="02020603050405020304" pitchFamily="18" charset="0"/>
            </a:rPr>
            <a:t>(or shoulder surfing)</a:t>
          </a:r>
          <a:endParaRPr lang="en-GB" sz="2800" kern="1200" dirty="0">
            <a:solidFill>
              <a:schemeClr val="bg1"/>
            </a:solidFill>
            <a:ea typeface="Calibri" panose="020F0502020204030204" pitchFamily="34" charset="0"/>
            <a:cs typeface="Times New Roman" panose="02020603050405020304" pitchFamily="18" charset="0"/>
          </a:endParaRPr>
        </a:p>
      </dsp:txBody>
      <dsp:txXfrm>
        <a:off x="4128772" y="2597578"/>
        <a:ext cx="3708443" cy="2225066"/>
      </dsp:txXfrm>
    </dsp:sp>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6363" cy="511730"/>
          </a:xfrm>
          <a:prstGeom prst="rect">
            <a:avLst/>
          </a:prstGeom>
        </p:spPr>
        <p:txBody>
          <a:bodyPr vert="horz" lIns="94759" tIns="47380" rIns="94759" bIns="47380" rtlCol="0"/>
          <a:lstStyle>
            <a:lvl1pPr algn="l">
              <a:defRPr sz="1200"/>
            </a:lvl1pPr>
          </a:lstStyle>
          <a:p>
            <a:endParaRPr lang="en-GB" dirty="0"/>
          </a:p>
        </p:txBody>
      </p:sp>
      <p:sp>
        <p:nvSpPr>
          <p:cNvPr id="3" name="Date Placeholder 2"/>
          <p:cNvSpPr>
            <a:spLocks noGrp="1"/>
          </p:cNvSpPr>
          <p:nvPr>
            <p:ph type="dt" sz="quarter" idx="1"/>
          </p:nvPr>
        </p:nvSpPr>
        <p:spPr>
          <a:xfrm>
            <a:off x="4021295" y="1"/>
            <a:ext cx="3076363" cy="511730"/>
          </a:xfrm>
          <a:prstGeom prst="rect">
            <a:avLst/>
          </a:prstGeom>
        </p:spPr>
        <p:txBody>
          <a:bodyPr vert="horz" lIns="94759" tIns="47380" rIns="94759" bIns="47380" rtlCol="0"/>
          <a:lstStyle>
            <a:lvl1pPr algn="r">
              <a:defRPr sz="1200"/>
            </a:lvl1pPr>
          </a:lstStyle>
          <a:p>
            <a:fld id="{EEDE916A-3CDE-46DB-AFFB-7B794A0CE92E}" type="datetimeFigureOut">
              <a:rPr lang="en-GB" smtClean="0"/>
              <a:t>24/05/2016</a:t>
            </a:fld>
            <a:endParaRPr lang="en-GB" dirty="0"/>
          </a:p>
        </p:txBody>
      </p:sp>
      <p:sp>
        <p:nvSpPr>
          <p:cNvPr id="4" name="Footer Placeholder 3"/>
          <p:cNvSpPr>
            <a:spLocks noGrp="1"/>
          </p:cNvSpPr>
          <p:nvPr>
            <p:ph type="ftr" sz="quarter" idx="2"/>
          </p:nvPr>
        </p:nvSpPr>
        <p:spPr>
          <a:xfrm>
            <a:off x="1" y="9721107"/>
            <a:ext cx="3076363" cy="511730"/>
          </a:xfrm>
          <a:prstGeom prst="rect">
            <a:avLst/>
          </a:prstGeom>
        </p:spPr>
        <p:txBody>
          <a:bodyPr vert="horz" lIns="94759" tIns="47380" rIns="94759" bIns="47380" rtlCol="0" anchor="b"/>
          <a:lstStyle>
            <a:lvl1pPr algn="l">
              <a:defRPr sz="1200"/>
            </a:lvl1pPr>
          </a:lstStyle>
          <a:p>
            <a:endParaRPr lang="en-GB" dirty="0"/>
          </a:p>
        </p:txBody>
      </p:sp>
      <p:sp>
        <p:nvSpPr>
          <p:cNvPr id="5" name="Slide Number Placeholder 4"/>
          <p:cNvSpPr>
            <a:spLocks noGrp="1"/>
          </p:cNvSpPr>
          <p:nvPr>
            <p:ph type="sldNum" sz="quarter" idx="3"/>
          </p:nvPr>
        </p:nvSpPr>
        <p:spPr>
          <a:xfrm>
            <a:off x="4021295" y="9721107"/>
            <a:ext cx="3076363" cy="511730"/>
          </a:xfrm>
          <a:prstGeom prst="rect">
            <a:avLst/>
          </a:prstGeom>
        </p:spPr>
        <p:txBody>
          <a:bodyPr vert="horz" lIns="94759" tIns="47380" rIns="94759" bIns="47380" rtlCol="0" anchor="b"/>
          <a:lstStyle>
            <a:lvl1pPr algn="r">
              <a:defRPr sz="1200"/>
            </a:lvl1pPr>
          </a:lstStyle>
          <a:p>
            <a:fld id="{2AD8875D-9A4A-4916-AA64-C4BD54005E27}" type="slidenum">
              <a:rPr lang="en-GB" smtClean="0"/>
              <a:t>‹#›</a:t>
            </a:fld>
            <a:endParaRPr lang="en-GB" dirty="0"/>
          </a:p>
        </p:txBody>
      </p:sp>
    </p:spTree>
    <p:extLst>
      <p:ext uri="{BB962C8B-B14F-4D97-AF65-F5344CB8AC3E}">
        <p14:creationId xmlns:p14="http://schemas.microsoft.com/office/powerpoint/2010/main" val="11110628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6363" cy="511730"/>
          </a:xfrm>
          <a:prstGeom prst="rect">
            <a:avLst/>
          </a:prstGeom>
        </p:spPr>
        <p:txBody>
          <a:bodyPr vert="horz" lIns="94759" tIns="47380" rIns="94759" bIns="47380" rtlCol="0"/>
          <a:lstStyle>
            <a:lvl1pPr algn="l" fontAlgn="auto">
              <a:spcBef>
                <a:spcPts val="0"/>
              </a:spcBef>
              <a:spcAft>
                <a:spcPts val="0"/>
              </a:spcAft>
              <a:defRPr sz="1200">
                <a:latin typeface="+mn-lt"/>
              </a:defRPr>
            </a:lvl1pPr>
          </a:lstStyle>
          <a:p>
            <a:pPr>
              <a:defRPr/>
            </a:pPr>
            <a:endParaRPr lang="en-GB" dirty="0"/>
          </a:p>
        </p:txBody>
      </p:sp>
      <p:sp>
        <p:nvSpPr>
          <p:cNvPr id="3" name="Date Placeholder 2"/>
          <p:cNvSpPr>
            <a:spLocks noGrp="1"/>
          </p:cNvSpPr>
          <p:nvPr>
            <p:ph type="dt" idx="1"/>
          </p:nvPr>
        </p:nvSpPr>
        <p:spPr>
          <a:xfrm>
            <a:off x="4021295" y="1"/>
            <a:ext cx="3076363" cy="511730"/>
          </a:xfrm>
          <a:prstGeom prst="rect">
            <a:avLst/>
          </a:prstGeom>
        </p:spPr>
        <p:txBody>
          <a:bodyPr vert="horz" lIns="94759" tIns="47380" rIns="94759" bIns="47380" rtlCol="0"/>
          <a:lstStyle>
            <a:lvl1pPr algn="r" fontAlgn="auto">
              <a:spcBef>
                <a:spcPts val="0"/>
              </a:spcBef>
              <a:spcAft>
                <a:spcPts val="0"/>
              </a:spcAft>
              <a:defRPr sz="1200">
                <a:latin typeface="+mn-lt"/>
              </a:defRPr>
            </a:lvl1pPr>
          </a:lstStyle>
          <a:p>
            <a:pPr>
              <a:defRPr/>
            </a:pPr>
            <a:fld id="{90D7274B-F31D-4D1A-81A2-1B1D469FCFAA}" type="datetimeFigureOut">
              <a:rPr lang="en-GB"/>
              <a:pPr>
                <a:defRPr/>
              </a:pPr>
              <a:t>24/05/2016</a:t>
            </a:fld>
            <a:endParaRPr lang="en-GB" dirty="0"/>
          </a:p>
        </p:txBody>
      </p:sp>
      <p:sp>
        <p:nvSpPr>
          <p:cNvPr id="4" name="Slide Image Placeholder 3"/>
          <p:cNvSpPr>
            <a:spLocks noGrp="1" noRot="1" noChangeAspect="1"/>
          </p:cNvSpPr>
          <p:nvPr>
            <p:ph type="sldImg" idx="2"/>
          </p:nvPr>
        </p:nvSpPr>
        <p:spPr>
          <a:xfrm>
            <a:off x="990600" y="766763"/>
            <a:ext cx="5118100" cy="3838575"/>
          </a:xfrm>
          <a:prstGeom prst="rect">
            <a:avLst/>
          </a:prstGeom>
          <a:noFill/>
          <a:ln w="12700">
            <a:solidFill>
              <a:prstClr val="black"/>
            </a:solidFill>
          </a:ln>
        </p:spPr>
        <p:txBody>
          <a:bodyPr vert="horz" lIns="94759" tIns="47380" rIns="94759" bIns="47380" rtlCol="0" anchor="ctr"/>
          <a:lstStyle/>
          <a:p>
            <a:pPr lvl="0"/>
            <a:endParaRPr lang="en-GB" noProof="0" dirty="0"/>
          </a:p>
        </p:txBody>
      </p:sp>
      <p:sp>
        <p:nvSpPr>
          <p:cNvPr id="5" name="Notes Placeholder 4"/>
          <p:cNvSpPr>
            <a:spLocks noGrp="1"/>
          </p:cNvSpPr>
          <p:nvPr>
            <p:ph type="body" sz="quarter" idx="3"/>
          </p:nvPr>
        </p:nvSpPr>
        <p:spPr>
          <a:xfrm>
            <a:off x="709931" y="4861442"/>
            <a:ext cx="5679440" cy="4605576"/>
          </a:xfrm>
          <a:prstGeom prst="rect">
            <a:avLst/>
          </a:prstGeom>
        </p:spPr>
        <p:txBody>
          <a:bodyPr vert="horz" lIns="94759" tIns="47380" rIns="94759" bIns="4738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1" y="9721107"/>
            <a:ext cx="3076363" cy="511730"/>
          </a:xfrm>
          <a:prstGeom prst="rect">
            <a:avLst/>
          </a:prstGeom>
        </p:spPr>
        <p:txBody>
          <a:bodyPr vert="horz" lIns="94759" tIns="47380" rIns="94759" bIns="47380" rtlCol="0" anchor="b"/>
          <a:lstStyle>
            <a:lvl1pPr algn="l" fontAlgn="auto">
              <a:spcBef>
                <a:spcPts val="0"/>
              </a:spcBef>
              <a:spcAft>
                <a:spcPts val="0"/>
              </a:spcAft>
              <a:defRPr sz="1200">
                <a:latin typeface="+mn-lt"/>
              </a:defRPr>
            </a:lvl1pPr>
          </a:lstStyle>
          <a:p>
            <a:pPr>
              <a:defRPr/>
            </a:pPr>
            <a:endParaRPr lang="en-GB" dirty="0"/>
          </a:p>
        </p:txBody>
      </p:sp>
      <p:sp>
        <p:nvSpPr>
          <p:cNvPr id="7" name="Slide Number Placeholder 6"/>
          <p:cNvSpPr>
            <a:spLocks noGrp="1"/>
          </p:cNvSpPr>
          <p:nvPr>
            <p:ph type="sldNum" sz="quarter" idx="5"/>
          </p:nvPr>
        </p:nvSpPr>
        <p:spPr>
          <a:xfrm>
            <a:off x="4021295" y="9721107"/>
            <a:ext cx="3076363" cy="511730"/>
          </a:xfrm>
          <a:prstGeom prst="rect">
            <a:avLst/>
          </a:prstGeom>
        </p:spPr>
        <p:txBody>
          <a:bodyPr vert="horz" lIns="94759" tIns="47380" rIns="94759" bIns="47380" rtlCol="0" anchor="b"/>
          <a:lstStyle>
            <a:lvl1pPr algn="r" fontAlgn="auto">
              <a:spcBef>
                <a:spcPts val="0"/>
              </a:spcBef>
              <a:spcAft>
                <a:spcPts val="0"/>
              </a:spcAft>
              <a:defRPr sz="1200">
                <a:latin typeface="+mn-lt"/>
              </a:defRPr>
            </a:lvl1pPr>
          </a:lstStyle>
          <a:p>
            <a:pPr>
              <a:defRPr/>
            </a:pPr>
            <a:fld id="{33C44346-952B-428D-86C7-63F74109A88A}" type="slidenum">
              <a:rPr lang="en-GB"/>
              <a:pPr>
                <a:defRPr/>
              </a:pPr>
              <a:t>‹#›</a:t>
            </a:fld>
            <a:endParaRPr lang="en-GB" dirty="0"/>
          </a:p>
        </p:txBody>
      </p:sp>
    </p:spTree>
    <p:extLst>
      <p:ext uri="{BB962C8B-B14F-4D97-AF65-F5344CB8AC3E}">
        <p14:creationId xmlns:p14="http://schemas.microsoft.com/office/powerpoint/2010/main" val="41997483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1</a:t>
            </a:fld>
            <a:endParaRPr lang="en-GB" dirty="0"/>
          </a:p>
        </p:txBody>
      </p:sp>
    </p:spTree>
    <p:extLst>
      <p:ext uri="{BB962C8B-B14F-4D97-AF65-F5344CB8AC3E}">
        <p14:creationId xmlns:p14="http://schemas.microsoft.com/office/powerpoint/2010/main" val="21165768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i="1" dirty="0" smtClean="0">
                <a:latin typeface="Arial" panose="020B0604020202020204" pitchFamily="34" charset="0"/>
                <a:cs typeface="Arial" panose="020B0604020202020204" pitchFamily="34" charset="0"/>
              </a:rPr>
              <a:t>Click on ‘Start’ to start the three-minute timer.</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latin typeface="Arial" panose="020B0604020202020204" pitchFamily="34" charset="0"/>
                <a:cs typeface="Arial" panose="020B0604020202020204" pitchFamily="34" charset="0"/>
              </a:rPr>
              <a:t>Answer: They are all social</a:t>
            </a:r>
            <a:r>
              <a:rPr lang="en-US" baseline="0" dirty="0" smtClean="0">
                <a:latin typeface="Arial" panose="020B0604020202020204" pitchFamily="34" charset="0"/>
                <a:cs typeface="Arial" panose="020B0604020202020204" pitchFamily="34" charset="0"/>
              </a:rPr>
              <a:t> engineers</a:t>
            </a:r>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smtClean="0">
                <a:latin typeface="Arial" panose="020B0604020202020204" pitchFamily="34" charset="0"/>
                <a:cs typeface="Arial" panose="020B0604020202020204" pitchFamily="34" charset="0"/>
              </a:rPr>
              <a:t>Can students identify from the list what a ‘social engineer’ might be or what the term ‘social engineering’ means? </a:t>
            </a:r>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2</a:t>
            </a:fld>
            <a:endParaRPr lang="en-GB" dirty="0"/>
          </a:p>
        </p:txBody>
      </p:sp>
    </p:spTree>
    <p:extLst>
      <p:ext uri="{BB962C8B-B14F-4D97-AF65-F5344CB8AC3E}">
        <p14:creationId xmlns:p14="http://schemas.microsoft.com/office/powerpoint/2010/main" val="7041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3</a:t>
            </a:fld>
            <a:endParaRPr lang="en-GB" dirty="0"/>
          </a:p>
        </p:txBody>
      </p:sp>
    </p:spTree>
    <p:extLst>
      <p:ext uri="{BB962C8B-B14F-4D97-AF65-F5344CB8AC3E}">
        <p14:creationId xmlns:p14="http://schemas.microsoft.com/office/powerpoint/2010/main" val="34594036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u="none" dirty="0" smtClean="0">
                <a:latin typeface="Arial" panose="020B0604020202020204" pitchFamily="34" charset="0"/>
                <a:cs typeface="Arial" panose="020B0604020202020204" pitchFamily="34" charset="0"/>
              </a:rPr>
              <a:t>Video</a:t>
            </a:r>
            <a:r>
              <a:rPr lang="en-US" i="1" u="none" baseline="0" dirty="0" smtClean="0">
                <a:latin typeface="Arial" panose="020B0604020202020204" pitchFamily="34" charset="0"/>
                <a:cs typeface="Arial" panose="020B0604020202020204" pitchFamily="34" charset="0"/>
              </a:rPr>
              <a:t> </a:t>
            </a:r>
            <a:r>
              <a:rPr lang="en-US" i="1" u="none" dirty="0" smtClean="0">
                <a:latin typeface="Arial" panose="020B0604020202020204" pitchFamily="34" charset="0"/>
                <a:cs typeface="Arial" panose="020B0604020202020204" pitchFamily="34" charset="0"/>
              </a:rPr>
              <a:t>1:26</a:t>
            </a:r>
            <a:r>
              <a:rPr lang="en-US" i="1" u="none" baseline="0" dirty="0" smtClean="0">
                <a:latin typeface="Arial" panose="020B0604020202020204" pitchFamily="34" charset="0"/>
                <a:cs typeface="Arial" panose="020B0604020202020204" pitchFamily="34" charset="0"/>
              </a:rPr>
              <a:t> minutes.</a:t>
            </a:r>
            <a:endParaRPr lang="en-US" i="1" u="none" dirty="0" smtClean="0">
              <a:latin typeface="Arial" panose="020B0604020202020204" pitchFamily="34" charset="0"/>
              <a:cs typeface="Arial" panose="020B0604020202020204" pitchFamily="34" charset="0"/>
            </a:endParaRPr>
          </a:p>
          <a:p>
            <a:r>
              <a:rPr lang="en-GB" dirty="0" smtClean="0"/>
              <a:t>More information here: </a:t>
            </a:r>
            <a:r>
              <a:rPr lang="en-GB" dirty="0" err="1" smtClean="0"/>
              <a:t>en.wikipedia.org</a:t>
            </a:r>
            <a:r>
              <a:rPr lang="en-GB" dirty="0" smtClean="0"/>
              <a:t>/wiki/Social_engineering_(security)</a:t>
            </a:r>
          </a:p>
          <a:p>
            <a:r>
              <a:rPr lang="en-GB" i="1" dirty="0" smtClean="0"/>
              <a:t>‘Social engineering, in the context of information security, refers to psychological manipulation of people into performing actions or divulging confidential information. A type of confidence trick for the purpose of information gathering, fraud, or system access, it differs from a traditional "con" in that it is often one of many steps in a more complex fraud scheme. The term "social engineering" as an act of psychological manipulation is also associated with the social sciences, but its usage has caught on among computer and information security professionals.’</a:t>
            </a:r>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4</a:t>
            </a:fld>
            <a:endParaRPr lang="en-GB" dirty="0"/>
          </a:p>
        </p:txBody>
      </p:sp>
    </p:spTree>
    <p:extLst>
      <p:ext uri="{BB962C8B-B14F-4D97-AF65-F5344CB8AC3E}">
        <p14:creationId xmlns:p14="http://schemas.microsoft.com/office/powerpoint/2010/main" val="34594036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dirty="0" smtClean="0">
                <a:latin typeface="Arial" panose="020B0604020202020204" pitchFamily="34" charset="0"/>
                <a:cs typeface="Arial" panose="020B0604020202020204" pitchFamily="34" charset="0"/>
              </a:rPr>
              <a:t>Extension</a:t>
            </a:r>
            <a:r>
              <a:rPr lang="en-GB" sz="1200" b="1" baseline="0" dirty="0" smtClean="0">
                <a:latin typeface="Arial" panose="020B0604020202020204" pitchFamily="34" charset="0"/>
                <a:cs typeface="Arial" panose="020B0604020202020204" pitchFamily="34" charset="0"/>
              </a:rPr>
              <a:t> task: Further reading on the topic:</a:t>
            </a:r>
          </a:p>
          <a:p>
            <a:r>
              <a:rPr lang="pl-PL" sz="1200" baseline="0" dirty="0" err="1" smtClean="0">
                <a:latin typeface="Arial" panose="020B0604020202020204" pitchFamily="34" charset="0"/>
                <a:cs typeface="Arial" panose="020B0604020202020204" pitchFamily="34" charset="0"/>
              </a:rPr>
              <a:t>bbc.co.uk</a:t>
            </a:r>
            <a:r>
              <a:rPr lang="pl-PL" sz="1200" baseline="0" dirty="0" smtClean="0">
                <a:latin typeface="Arial" panose="020B0604020202020204" pitchFamily="34" charset="0"/>
                <a:cs typeface="Arial" panose="020B0604020202020204" pitchFamily="34" charset="0"/>
              </a:rPr>
              <a:t>/news/business-35201188</a:t>
            </a:r>
          </a:p>
          <a:p>
            <a:r>
              <a:rPr lang="en-US" sz="1200" baseline="0" dirty="0" err="1" smtClean="0">
                <a:latin typeface="Arial" panose="020B0604020202020204" pitchFamily="34" charset="0"/>
                <a:cs typeface="Arial" panose="020B0604020202020204" pitchFamily="34" charset="0"/>
              </a:rPr>
              <a:t>welivesecurity.com</a:t>
            </a:r>
            <a:r>
              <a:rPr lang="en-US" sz="1200" baseline="0" dirty="0" smtClean="0">
                <a:latin typeface="Arial" panose="020B0604020202020204" pitchFamily="34" charset="0"/>
                <a:cs typeface="Arial" panose="020B0604020202020204" pitchFamily="34" charset="0"/>
              </a:rPr>
              <a:t>/2015/12/30/5-things-need-know-social-engineering/</a:t>
            </a:r>
          </a:p>
          <a:p>
            <a:endParaRPr lang="en-US" sz="1200" baseline="0" dirty="0" smtClean="0">
              <a:latin typeface="Arial" panose="020B0604020202020204" pitchFamily="34" charset="0"/>
              <a:cs typeface="Arial" panose="020B0604020202020204" pitchFamily="34" charset="0"/>
            </a:endParaRPr>
          </a:p>
          <a:p>
            <a:r>
              <a:rPr lang="en-US" sz="1200" b="1" baseline="0" dirty="0" smtClean="0">
                <a:latin typeface="Arial" panose="020B0604020202020204" pitchFamily="34" charset="0"/>
                <a:cs typeface="Arial" panose="020B0604020202020204" pitchFamily="34" charset="0"/>
              </a:rPr>
              <a:t>Blagging (pretexting): </a:t>
            </a:r>
            <a:r>
              <a:rPr lang="pl-PL" sz="1200" b="0" baseline="0" dirty="0" err="1" smtClean="0">
                <a:latin typeface="Arial" panose="020B0604020202020204" pitchFamily="34" charset="0"/>
                <a:cs typeface="Arial" panose="020B0604020202020204" pitchFamily="34" charset="0"/>
              </a:rPr>
              <a:t>techopedia.com</a:t>
            </a:r>
            <a:r>
              <a:rPr lang="pl-PL" sz="1200" b="0" baseline="0" dirty="0" smtClean="0">
                <a:latin typeface="Arial" panose="020B0604020202020204" pitchFamily="34" charset="0"/>
                <a:cs typeface="Arial" panose="020B0604020202020204" pitchFamily="34" charset="0"/>
              </a:rPr>
              <a:t>/definition/13675/pretexting</a:t>
            </a:r>
          </a:p>
          <a:p>
            <a:r>
              <a:rPr lang="en-US" sz="1200" i="1" kern="1200" dirty="0" smtClean="0">
                <a:solidFill>
                  <a:schemeClr val="tx1"/>
                </a:solidFill>
                <a:latin typeface="Arial" panose="020B0604020202020204" pitchFamily="34" charset="0"/>
                <a:ea typeface="+mn-ea"/>
                <a:cs typeface="Arial" panose="020B0604020202020204" pitchFamily="34" charset="0"/>
              </a:rPr>
              <a:t>“Pretexting is a social engineering technique in which a fictional situation is created for the purpose of obtaining personal and sensitive information from an unsuspecting individual. It usually involves researching a target and making use of his/her data for impersonation or manipulation. Personal data may include Social Security numbers (SSN), usernames, passwords or other privileged information.”</a:t>
            </a:r>
            <a:endParaRPr lang="en-US" sz="1200" b="1" i="1" baseline="0" dirty="0" smtClean="0">
              <a:latin typeface="Arial" panose="020B0604020202020204" pitchFamily="34" charset="0"/>
              <a:cs typeface="Arial" panose="020B0604020202020204" pitchFamily="34" charset="0"/>
            </a:endParaRPr>
          </a:p>
          <a:p>
            <a:endParaRPr lang="en-US" dirty="0" smtClean="0">
              <a:latin typeface="Arial" panose="020B0604020202020204" pitchFamily="34" charset="0"/>
              <a:cs typeface="Arial" panose="020B0604020202020204" pitchFamily="34" charset="0"/>
            </a:endParaRPr>
          </a:p>
          <a:p>
            <a:r>
              <a:rPr lang="en-US" b="1" dirty="0" smtClean="0">
                <a:latin typeface="Arial" panose="020B0604020202020204" pitchFamily="34" charset="0"/>
                <a:cs typeface="Arial" panose="020B0604020202020204" pitchFamily="34" charset="0"/>
              </a:rPr>
              <a:t>Phishing: </a:t>
            </a:r>
            <a:r>
              <a:rPr lang="pl-PL" b="0" dirty="0" err="1" smtClean="0">
                <a:latin typeface="Arial" panose="020B0604020202020204" pitchFamily="34" charset="0"/>
                <a:cs typeface="Arial" panose="020B0604020202020204" pitchFamily="34" charset="0"/>
              </a:rPr>
              <a:t>en.wikipedia.org</a:t>
            </a:r>
            <a:r>
              <a:rPr lang="pl-PL" b="0" dirty="0" smtClean="0">
                <a:latin typeface="Arial" panose="020B0604020202020204" pitchFamily="34" charset="0"/>
                <a:cs typeface="Arial" panose="020B0604020202020204" pitchFamily="34" charset="0"/>
              </a:rPr>
              <a:t>/wiki/Phishing</a:t>
            </a:r>
            <a:endParaRPr lang="en-US" b="0" dirty="0" smtClean="0">
              <a:latin typeface="Arial" panose="020B0604020202020204" pitchFamily="34" charset="0"/>
              <a:cs typeface="Arial" panose="020B0604020202020204" pitchFamily="34" charset="0"/>
            </a:endParaRPr>
          </a:p>
          <a:p>
            <a:r>
              <a:rPr lang="en-GB" sz="1200" b="0" i="1" kern="1200" dirty="0" smtClean="0">
                <a:solidFill>
                  <a:schemeClr val="tx1"/>
                </a:solidFill>
                <a:latin typeface="Arial" panose="020B0604020202020204" pitchFamily="34" charset="0"/>
                <a:ea typeface="+mn-ea"/>
                <a:cs typeface="Arial" panose="020B0604020202020204" pitchFamily="34" charset="0"/>
              </a:rPr>
              <a:t>“Phishing is the attempt to acquire sensitive information such as usernames, passwords, and credit card details (and sometimes, indirectly, money), often for malicious reasons, by masquerading as a trustworthy entity in an electronic communication”</a:t>
            </a:r>
          </a:p>
          <a:p>
            <a:endParaRPr lang="en-US" sz="1200" b="0" kern="1200" dirty="0" smtClean="0">
              <a:solidFill>
                <a:schemeClr val="tx1"/>
              </a:solidFill>
              <a:latin typeface="Arial" panose="020B0604020202020204" pitchFamily="34" charset="0"/>
              <a:ea typeface="+mn-ea"/>
              <a:cs typeface="Arial" panose="020B0604020202020204" pitchFamily="34" charset="0"/>
            </a:endParaRPr>
          </a:p>
          <a:p>
            <a:r>
              <a:rPr lang="en-US" b="1" dirty="0" smtClean="0">
                <a:latin typeface="Arial" panose="020B0604020202020204" pitchFamily="34" charset="0"/>
                <a:cs typeface="Arial" panose="020B0604020202020204" pitchFamily="34" charset="0"/>
              </a:rPr>
              <a:t>Pharming: </a:t>
            </a:r>
            <a:r>
              <a:rPr lang="pl-PL" b="0" dirty="0" err="1" smtClean="0">
                <a:latin typeface="Arial" panose="020B0604020202020204" pitchFamily="34" charset="0"/>
                <a:cs typeface="Arial" panose="020B0604020202020204" pitchFamily="34" charset="0"/>
              </a:rPr>
              <a:t>uk.norton.com</a:t>
            </a:r>
            <a:r>
              <a:rPr lang="pl-PL" b="0" dirty="0" smtClean="0">
                <a:latin typeface="Arial" panose="020B0604020202020204" pitchFamily="34" charset="0"/>
                <a:cs typeface="Arial" panose="020B0604020202020204" pitchFamily="34" charset="0"/>
              </a:rPr>
              <a:t>/cybercrime-pharming</a:t>
            </a:r>
          </a:p>
          <a:p>
            <a:r>
              <a:rPr lang="en-US" sz="1200" i="1" kern="1200" dirty="0" smtClean="0">
                <a:solidFill>
                  <a:schemeClr val="tx1"/>
                </a:solidFill>
                <a:latin typeface="Arial" panose="020B0604020202020204" pitchFamily="34" charset="0"/>
                <a:ea typeface="+mn-ea"/>
                <a:cs typeface="Arial" panose="020B0604020202020204" pitchFamily="34" charset="0"/>
              </a:rPr>
              <a:t>“Pharming (pronounced ‘farming’) is a form of online fraud very similar to phishing as pharmers rely upon the same bogus websites and theft of confidential information. However, where phishing must entice a user to the website through ‘bait’ in the form of a phony email or link, pharming re-directs victims to the bogus site even if the victim has typed the correct web address. This is often applied to the websites of banks or e-commerce sites.”</a:t>
            </a:r>
            <a:endParaRPr lang="en-US" b="1" i="1" dirty="0" smtClean="0">
              <a:latin typeface="Arial" panose="020B0604020202020204" pitchFamily="34" charset="0"/>
              <a:cs typeface="Arial" panose="020B0604020202020204" pitchFamily="34" charset="0"/>
            </a:endParaRPr>
          </a:p>
          <a:p>
            <a:endParaRPr lang="en-US" b="1" dirty="0" smtClean="0">
              <a:latin typeface="Arial" panose="020B0604020202020204" pitchFamily="34" charset="0"/>
              <a:cs typeface="Arial" panose="020B0604020202020204" pitchFamily="34" charset="0"/>
            </a:endParaRPr>
          </a:p>
          <a:p>
            <a:r>
              <a:rPr lang="en-US" b="1" dirty="0" smtClean="0">
                <a:latin typeface="Arial" panose="020B0604020202020204" pitchFamily="34" charset="0"/>
                <a:cs typeface="Arial" panose="020B0604020202020204" pitchFamily="34" charset="0"/>
              </a:rPr>
              <a:t>Shouldering (Or shoulder surfing): </a:t>
            </a:r>
            <a:r>
              <a:rPr lang="en-US" b="0" dirty="0" err="1" smtClean="0">
                <a:latin typeface="Arial" panose="020B0604020202020204" pitchFamily="34" charset="0"/>
                <a:cs typeface="Arial" panose="020B0604020202020204" pitchFamily="34" charset="0"/>
              </a:rPr>
              <a:t>techopedia.com</a:t>
            </a:r>
            <a:r>
              <a:rPr lang="en-US" b="0" dirty="0" smtClean="0">
                <a:latin typeface="Arial" panose="020B0604020202020204" pitchFamily="34" charset="0"/>
                <a:cs typeface="Arial" panose="020B0604020202020204" pitchFamily="34" charset="0"/>
              </a:rPr>
              <a:t>/definition/4103/shoulder-surfing</a:t>
            </a:r>
          </a:p>
          <a:p>
            <a:r>
              <a:rPr lang="en-US" sz="1200" i="1" kern="1200" dirty="0" smtClean="0">
                <a:solidFill>
                  <a:schemeClr val="tx1"/>
                </a:solidFill>
                <a:latin typeface="Arial" panose="020B0604020202020204" pitchFamily="34" charset="0"/>
                <a:ea typeface="+mn-ea"/>
                <a:cs typeface="Arial" panose="020B0604020202020204" pitchFamily="34" charset="0"/>
              </a:rPr>
              <a:t>“Shoulder surfing refers to the act of obtaining personal or private information through direct observation. Shoulder surfing involves looking over a person's shoulder to gather pertinent information while the victim is oblivious. This is especially effective in crowded places where a person uses a computer, smartphone or ATM. If shoulder surfing occurs when there are very few people, the act becomes suspicious very quickly. Binoculars, video cameras and vision-enhancing devices also are used, depending on location and situation.”</a:t>
            </a:r>
            <a:endParaRPr lang="en-US" b="1" i="1" dirty="0" smtClean="0">
              <a:latin typeface="Arial" panose="020B0604020202020204" pitchFamily="34" charset="0"/>
              <a:cs typeface="Arial" panose="020B0604020202020204" pitchFamily="34" charset="0"/>
            </a:endParaRPr>
          </a:p>
          <a:p>
            <a:endParaRPr lang="en-US" b="1"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7</a:t>
            </a:fld>
            <a:endParaRPr lang="en-GB" dirty="0"/>
          </a:p>
        </p:txBody>
      </p:sp>
    </p:spTree>
    <p:extLst>
      <p:ext uri="{BB962C8B-B14F-4D97-AF65-F5344CB8AC3E}">
        <p14:creationId xmlns:p14="http://schemas.microsoft.com/office/powerpoint/2010/main" val="40053797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latin typeface="Arial" panose="020B0604020202020204" pitchFamily="34" charset="0"/>
                <a:cs typeface="Arial" panose="020B0604020202020204" pitchFamily="34" charset="0"/>
              </a:rPr>
              <a:t>Further reading about blagging </a:t>
            </a:r>
            <a:r>
              <a:rPr lang="en-US" dirty="0" smtClean="0">
                <a:latin typeface="Arial" panose="020B0604020202020204" pitchFamily="34" charset="0"/>
                <a:cs typeface="Arial" panose="020B0604020202020204" pitchFamily="34" charset="0"/>
              </a:rPr>
              <a:t>(pretexting): </a:t>
            </a:r>
          </a:p>
          <a:p>
            <a:r>
              <a:rPr lang="fr-FR" dirty="0" err="1" smtClean="0">
                <a:latin typeface="Arial" panose="020B0604020202020204" pitchFamily="34" charset="0"/>
                <a:cs typeface="Arial" panose="020B0604020202020204" pitchFamily="34" charset="0"/>
              </a:rPr>
              <a:t>tenintel.com</a:t>
            </a:r>
            <a:r>
              <a:rPr lang="fr-FR" dirty="0" smtClean="0">
                <a:latin typeface="Arial" panose="020B0604020202020204" pitchFamily="34" charset="0"/>
                <a:cs typeface="Arial" panose="020B0604020202020204" pitchFamily="34" charset="0"/>
              </a:rPr>
              <a:t>/analysis-article.php?id=36</a:t>
            </a:r>
          </a:p>
          <a:p>
            <a:r>
              <a:rPr lang="en-US" dirty="0" err="1" smtClean="0">
                <a:latin typeface="Arial" panose="020B0604020202020204" pitchFamily="34" charset="0"/>
                <a:cs typeface="Arial" panose="020B0604020202020204" pitchFamily="34" charset="0"/>
              </a:rPr>
              <a:t>theguardian.com</a:t>
            </a:r>
            <a:r>
              <a:rPr lang="en-US" dirty="0" smtClean="0">
                <a:latin typeface="Arial" panose="020B0604020202020204" pitchFamily="34" charset="0"/>
                <a:cs typeface="Arial" panose="020B0604020202020204" pitchFamily="34" charset="0"/>
              </a:rPr>
              <a:t>/money/2014/oct/13/eight-things-bank-never-ask-you</a:t>
            </a:r>
            <a:endParaRPr lang="fr-FR" dirty="0" smtClean="0">
              <a:latin typeface="Arial" panose="020B06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8</a:t>
            </a:fld>
            <a:endParaRPr lang="en-GB" dirty="0"/>
          </a:p>
        </p:txBody>
      </p:sp>
    </p:spTree>
    <p:extLst>
      <p:ext uri="{BB962C8B-B14F-4D97-AF65-F5344CB8AC3E}">
        <p14:creationId xmlns:p14="http://schemas.microsoft.com/office/powerpoint/2010/main" val="6555855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b="0" i="1" dirty="0" smtClean="0">
                <a:latin typeface="Arial" panose="020B0604020202020204" pitchFamily="34" charset="0"/>
                <a:cs typeface="Arial" panose="020B0604020202020204" pitchFamily="34" charset="0"/>
              </a:rPr>
              <a:t>Optional</a:t>
            </a:r>
            <a:r>
              <a:rPr lang="en-GB" b="0" i="1" baseline="0" dirty="0" smtClean="0">
                <a:latin typeface="Arial" panose="020B0604020202020204" pitchFamily="34" charset="0"/>
                <a:cs typeface="Arial" panose="020B0604020202020204" pitchFamily="34" charset="0"/>
              </a:rPr>
              <a:t> video 3:07 minutes </a:t>
            </a:r>
          </a:p>
          <a:p>
            <a:pPr marL="0" marR="0" indent="0" algn="l" defTabSz="914400" rtl="0" eaLnBrk="0" fontAlgn="base" latinLnBrk="0" hangingPunct="0">
              <a:lnSpc>
                <a:spcPct val="100000"/>
              </a:lnSpc>
              <a:spcBef>
                <a:spcPct val="30000"/>
              </a:spcBef>
              <a:spcAft>
                <a:spcPct val="0"/>
              </a:spcAft>
              <a:buClrTx/>
              <a:buSzTx/>
              <a:buFontTx/>
              <a:buNone/>
              <a:tabLst/>
              <a:defRPr/>
            </a:pPr>
            <a:r>
              <a:rPr lang="nl-NL" dirty="0" smtClean="0">
                <a:latin typeface="Arial" panose="020B0604020202020204" pitchFamily="34" charset="0"/>
                <a:cs typeface="Arial" panose="020B0604020202020204" pitchFamily="34" charset="0"/>
              </a:rPr>
              <a:t>youtube.com/watch?v=9TRR6lHviQc</a:t>
            </a:r>
          </a:p>
          <a:p>
            <a:endParaRPr lang="nl-NL" dirty="0" smtClean="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9</a:t>
            </a:fld>
            <a:endParaRPr lang="en-GB" dirty="0"/>
          </a:p>
        </p:txBody>
      </p:sp>
    </p:spTree>
    <p:extLst>
      <p:ext uri="{BB962C8B-B14F-4D97-AF65-F5344CB8AC3E}">
        <p14:creationId xmlns:p14="http://schemas.microsoft.com/office/powerpoint/2010/main" val="6555855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000" i="1" baseline="0" dirty="0" smtClean="0">
                <a:latin typeface="Arial" panose="020B0604020202020204" pitchFamily="34" charset="0"/>
                <a:cs typeface="Arial" panose="020B0604020202020204" pitchFamily="34" charset="0"/>
              </a:rPr>
              <a:t>Video 2:58 minutes.</a:t>
            </a:r>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10</a:t>
            </a:fld>
            <a:endParaRPr lang="en-GB" dirty="0"/>
          </a:p>
        </p:txBody>
      </p:sp>
    </p:spTree>
    <p:extLst>
      <p:ext uri="{BB962C8B-B14F-4D97-AF65-F5344CB8AC3E}">
        <p14:creationId xmlns:p14="http://schemas.microsoft.com/office/powerpoint/2010/main" val="26900066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sz="800" dirty="0" smtClean="0">
                <a:latin typeface="Arial" panose="020B0604020202020204" pitchFamily="34" charset="0"/>
                <a:cs typeface="Arial" panose="020B0604020202020204" pitchFamily="34" charset="0"/>
              </a:rPr>
              <a:t>Image sources</a:t>
            </a:r>
          </a:p>
          <a:p>
            <a:pPr marL="0" marR="0" indent="0" algn="l" defTabSz="914400" rtl="0" eaLnBrk="0" fontAlgn="base" latinLnBrk="0" hangingPunct="0">
              <a:lnSpc>
                <a:spcPct val="100000"/>
              </a:lnSpc>
              <a:spcBef>
                <a:spcPct val="30000"/>
              </a:spcBef>
              <a:spcAft>
                <a:spcPct val="0"/>
              </a:spcAft>
              <a:buClrTx/>
              <a:buSzTx/>
              <a:buFontTx/>
              <a:buNone/>
              <a:tabLst/>
              <a:defRPr/>
            </a:pPr>
            <a:r>
              <a:rPr lang="en-GB" sz="800" kern="1200" dirty="0" smtClean="0">
                <a:solidFill>
                  <a:schemeClr val="tx1"/>
                </a:solidFill>
                <a:effectLst/>
                <a:latin typeface="Arial" panose="020B0604020202020204" pitchFamily="34" charset="0"/>
                <a:ea typeface="+mn-ea"/>
                <a:cs typeface="Arial" panose="020B0604020202020204" pitchFamily="34" charset="0"/>
              </a:rPr>
              <a:t>Left: © Teachit,</a:t>
            </a:r>
            <a:r>
              <a:rPr lang="en-GB" sz="800" kern="1200" baseline="0" dirty="0" smtClean="0">
                <a:solidFill>
                  <a:schemeClr val="tx1"/>
                </a:solidFill>
                <a:effectLst/>
                <a:latin typeface="Arial" panose="020B0604020202020204" pitchFamily="34" charset="0"/>
                <a:ea typeface="+mn-ea"/>
                <a:cs typeface="Arial" panose="020B0604020202020204" pitchFamily="34" charset="0"/>
              </a:rPr>
              <a:t> part of AQA 2016</a:t>
            </a:r>
            <a:endParaRPr lang="en-GB" sz="800" kern="1200" dirty="0" smtClean="0">
              <a:solidFill>
                <a:schemeClr val="tx1"/>
              </a:solidFill>
              <a:effectLst/>
              <a:latin typeface="Arial" panose="020B0604020202020204" pitchFamily="34" charset="0"/>
              <a:ea typeface="+mn-ea"/>
              <a:cs typeface="Arial" panose="020B0604020202020204"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GB" sz="1000" kern="1200" dirty="0" smtClean="0">
                <a:solidFill>
                  <a:schemeClr val="tx1"/>
                </a:solidFill>
                <a:effectLst/>
                <a:latin typeface="+mn-lt"/>
                <a:ea typeface="+mn-ea"/>
                <a:cs typeface="+mn-cs"/>
              </a:rPr>
              <a:t>Right: © </a:t>
            </a:r>
            <a:r>
              <a:rPr lang="en-GB" sz="1000" kern="1200" dirty="0" err="1" smtClean="0">
                <a:solidFill>
                  <a:schemeClr val="tx1"/>
                </a:solidFill>
                <a:effectLst/>
                <a:latin typeface="+mn-lt"/>
                <a:ea typeface="+mn-ea"/>
                <a:cs typeface="+mn-cs"/>
              </a:rPr>
              <a:t>Cuno</a:t>
            </a:r>
            <a:r>
              <a:rPr lang="en-GB" sz="1000" kern="1200" dirty="0" smtClean="0">
                <a:solidFill>
                  <a:schemeClr val="tx1"/>
                </a:solidFill>
                <a:effectLst/>
                <a:latin typeface="+mn-lt"/>
                <a:ea typeface="+mn-ea"/>
                <a:cs typeface="+mn-cs"/>
              </a:rPr>
              <a:t> de Boer 2009 https://flic.kr/p/6PmBWu Kindly shared under</a:t>
            </a:r>
            <a:r>
              <a:rPr lang="en-GB" sz="1000" kern="1200" baseline="0" dirty="0" smtClean="0">
                <a:solidFill>
                  <a:schemeClr val="tx1"/>
                </a:solidFill>
                <a:effectLst/>
                <a:latin typeface="+mn-lt"/>
                <a:ea typeface="+mn-ea"/>
                <a:cs typeface="+mn-cs"/>
              </a:rPr>
              <a:t> a Creative Commons licence: https://creativecommons.org/licenses/by/2.0/</a:t>
            </a:r>
            <a:endParaRPr lang="en-GB" sz="1000" kern="1200" dirty="0" smtClean="0">
              <a:solidFill>
                <a:schemeClr val="tx1"/>
              </a:solidFill>
              <a:effectLst/>
              <a:latin typeface="+mn-lt"/>
              <a:ea typeface="+mn-ea"/>
              <a:cs typeface="+mn-cs"/>
            </a:endParaRPr>
          </a:p>
          <a:p>
            <a:endParaRPr lang="en-GB" sz="1000" baseline="0" dirty="0" smtClean="0"/>
          </a:p>
          <a:p>
            <a:endParaRPr lang="en-GB" sz="1000" baseline="0" dirty="0" smtClean="0"/>
          </a:p>
          <a:p>
            <a:endParaRPr lang="en-GB" sz="1000"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11</a:t>
            </a:fld>
            <a:endParaRPr lang="en-GB" dirty="0"/>
          </a:p>
        </p:txBody>
      </p:sp>
    </p:spTree>
    <p:extLst>
      <p:ext uri="{BB962C8B-B14F-4D97-AF65-F5344CB8AC3E}">
        <p14:creationId xmlns:p14="http://schemas.microsoft.com/office/powerpoint/2010/main" val="2690006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F493E4E0-A18B-45C1-A67A-1721B824D0CA}" type="datetimeFigureOut">
              <a:rPr lang="en-GB"/>
              <a:pPr>
                <a:defRPr/>
              </a:pPr>
              <a:t>24/05/2016</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A7402DD9-9FE0-4305-BD32-567E5B766487}" type="slidenum">
              <a:rPr lang="en-GB"/>
              <a:pPr>
                <a:defRPr/>
              </a:pPr>
              <a:t>‹#›</a:t>
            </a:fld>
            <a:endParaRPr lang="en-GB" dirty="0"/>
          </a:p>
        </p:txBody>
      </p:sp>
    </p:spTree>
    <p:extLst>
      <p:ext uri="{BB962C8B-B14F-4D97-AF65-F5344CB8AC3E}">
        <p14:creationId xmlns:p14="http://schemas.microsoft.com/office/powerpoint/2010/main" val="3826773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6CA0405E-B7F3-4CDC-BAE5-8E3FAE8B828D}" type="datetimeFigureOut">
              <a:rPr lang="en-GB"/>
              <a:pPr>
                <a:defRPr/>
              </a:pPr>
              <a:t>24/05/2016</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1E57B0FE-58DF-4E58-B731-79AA047D0B72}" type="slidenum">
              <a:rPr lang="en-GB"/>
              <a:pPr>
                <a:defRPr/>
              </a:pPr>
              <a:t>‹#›</a:t>
            </a:fld>
            <a:endParaRPr lang="en-GB" dirty="0"/>
          </a:p>
        </p:txBody>
      </p:sp>
    </p:spTree>
    <p:extLst>
      <p:ext uri="{BB962C8B-B14F-4D97-AF65-F5344CB8AC3E}">
        <p14:creationId xmlns:p14="http://schemas.microsoft.com/office/powerpoint/2010/main" val="3921683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19BE0163-BB5C-4D6F-839F-39D29807CD87}" type="datetimeFigureOut">
              <a:rPr lang="en-GB"/>
              <a:pPr>
                <a:defRPr/>
              </a:pPr>
              <a:t>24/05/2016</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DB663864-044C-4A5F-B0B0-4208E5142875}" type="slidenum">
              <a:rPr lang="en-GB"/>
              <a:pPr>
                <a:defRPr/>
              </a:pPr>
              <a:t>‹#›</a:t>
            </a:fld>
            <a:endParaRPr lang="en-GB" dirty="0"/>
          </a:p>
        </p:txBody>
      </p:sp>
    </p:spTree>
    <p:extLst>
      <p:ext uri="{BB962C8B-B14F-4D97-AF65-F5344CB8AC3E}">
        <p14:creationId xmlns:p14="http://schemas.microsoft.com/office/powerpoint/2010/main" val="924359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67F0664A-AFFB-4D0C-BC76-5A7A3CD55549}" type="datetimeFigureOut">
              <a:rPr lang="en-GB"/>
              <a:pPr>
                <a:defRPr/>
              </a:pPr>
              <a:t>24/05/2016</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CA48E22D-FA5C-4FCA-B542-39CBEA219F38}" type="slidenum">
              <a:rPr lang="en-GB"/>
              <a:pPr>
                <a:defRPr/>
              </a:pPr>
              <a:t>‹#›</a:t>
            </a:fld>
            <a:endParaRPr lang="en-GB" dirty="0"/>
          </a:p>
        </p:txBody>
      </p:sp>
    </p:spTree>
    <p:extLst>
      <p:ext uri="{BB962C8B-B14F-4D97-AF65-F5344CB8AC3E}">
        <p14:creationId xmlns:p14="http://schemas.microsoft.com/office/powerpoint/2010/main" val="3095760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1A2E0C8-F264-45F3-AC70-4C9033A5DBC3}" type="datetimeFigureOut">
              <a:rPr lang="en-GB"/>
              <a:pPr>
                <a:defRPr/>
              </a:pPr>
              <a:t>24/05/2016</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BFC3F141-529B-43B4-B69F-12B4809DFCCD}" type="slidenum">
              <a:rPr lang="en-GB"/>
              <a:pPr>
                <a:defRPr/>
              </a:pPr>
              <a:t>‹#›</a:t>
            </a:fld>
            <a:endParaRPr lang="en-GB" dirty="0"/>
          </a:p>
        </p:txBody>
      </p:sp>
    </p:spTree>
    <p:extLst>
      <p:ext uri="{BB962C8B-B14F-4D97-AF65-F5344CB8AC3E}">
        <p14:creationId xmlns:p14="http://schemas.microsoft.com/office/powerpoint/2010/main" val="892014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0EB0DB04-99B5-498D-9168-41FD67386829}" type="datetimeFigureOut">
              <a:rPr lang="en-GB"/>
              <a:pPr>
                <a:defRPr/>
              </a:pPr>
              <a:t>24/05/2016</a:t>
            </a:fld>
            <a:endParaRPr lang="en-GB" dirty="0"/>
          </a:p>
        </p:txBody>
      </p:sp>
      <p:sp>
        <p:nvSpPr>
          <p:cNvPr id="6" name="Footer Placeholder 4"/>
          <p:cNvSpPr>
            <a:spLocks noGrp="1"/>
          </p:cNvSpPr>
          <p:nvPr>
            <p:ph type="ftr" sz="quarter" idx="11"/>
          </p:nvPr>
        </p:nvSpPr>
        <p:spPr/>
        <p:txBody>
          <a:bodyPr/>
          <a:lstStyle>
            <a:lvl1pPr>
              <a:defRPr/>
            </a:lvl1pPr>
          </a:lstStyle>
          <a:p>
            <a:pPr>
              <a:defRPr/>
            </a:pPr>
            <a:endParaRPr lang="en-GB" dirty="0"/>
          </a:p>
        </p:txBody>
      </p:sp>
      <p:sp>
        <p:nvSpPr>
          <p:cNvPr id="7" name="Slide Number Placeholder 5"/>
          <p:cNvSpPr>
            <a:spLocks noGrp="1"/>
          </p:cNvSpPr>
          <p:nvPr>
            <p:ph type="sldNum" sz="quarter" idx="12"/>
          </p:nvPr>
        </p:nvSpPr>
        <p:spPr/>
        <p:txBody>
          <a:bodyPr/>
          <a:lstStyle>
            <a:lvl1pPr>
              <a:defRPr/>
            </a:lvl1pPr>
          </a:lstStyle>
          <a:p>
            <a:pPr>
              <a:defRPr/>
            </a:pPr>
            <a:fld id="{B02C5AAE-1889-4765-B42D-6F3BCE9681AB}" type="slidenum">
              <a:rPr lang="en-GB"/>
              <a:pPr>
                <a:defRPr/>
              </a:pPr>
              <a:t>‹#›</a:t>
            </a:fld>
            <a:endParaRPr lang="en-GB" dirty="0"/>
          </a:p>
        </p:txBody>
      </p:sp>
    </p:spTree>
    <p:extLst>
      <p:ext uri="{BB962C8B-B14F-4D97-AF65-F5344CB8AC3E}">
        <p14:creationId xmlns:p14="http://schemas.microsoft.com/office/powerpoint/2010/main" val="2866634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3D26D3E7-8A2A-403A-879D-05CBC5FCE81C}" type="datetimeFigureOut">
              <a:rPr lang="en-GB"/>
              <a:pPr>
                <a:defRPr/>
              </a:pPr>
              <a:t>24/05/2016</a:t>
            </a:fld>
            <a:endParaRPr lang="en-GB" dirty="0"/>
          </a:p>
        </p:txBody>
      </p:sp>
      <p:sp>
        <p:nvSpPr>
          <p:cNvPr id="8" name="Footer Placeholder 4"/>
          <p:cNvSpPr>
            <a:spLocks noGrp="1"/>
          </p:cNvSpPr>
          <p:nvPr>
            <p:ph type="ftr" sz="quarter" idx="11"/>
          </p:nvPr>
        </p:nvSpPr>
        <p:spPr/>
        <p:txBody>
          <a:bodyPr/>
          <a:lstStyle>
            <a:lvl1pPr>
              <a:defRPr/>
            </a:lvl1pPr>
          </a:lstStyle>
          <a:p>
            <a:pPr>
              <a:defRPr/>
            </a:pPr>
            <a:endParaRPr lang="en-GB" dirty="0"/>
          </a:p>
        </p:txBody>
      </p:sp>
      <p:sp>
        <p:nvSpPr>
          <p:cNvPr id="9" name="Slide Number Placeholder 5"/>
          <p:cNvSpPr>
            <a:spLocks noGrp="1"/>
          </p:cNvSpPr>
          <p:nvPr>
            <p:ph type="sldNum" sz="quarter" idx="12"/>
          </p:nvPr>
        </p:nvSpPr>
        <p:spPr/>
        <p:txBody>
          <a:bodyPr/>
          <a:lstStyle>
            <a:lvl1pPr>
              <a:defRPr/>
            </a:lvl1pPr>
          </a:lstStyle>
          <a:p>
            <a:pPr>
              <a:defRPr/>
            </a:pPr>
            <a:fld id="{070ED400-5FB4-4F94-BB2F-F7975FB8C7F0}" type="slidenum">
              <a:rPr lang="en-GB"/>
              <a:pPr>
                <a:defRPr/>
              </a:pPr>
              <a:t>‹#›</a:t>
            </a:fld>
            <a:endParaRPr lang="en-GB" dirty="0"/>
          </a:p>
        </p:txBody>
      </p:sp>
    </p:spTree>
    <p:extLst>
      <p:ext uri="{BB962C8B-B14F-4D97-AF65-F5344CB8AC3E}">
        <p14:creationId xmlns:p14="http://schemas.microsoft.com/office/powerpoint/2010/main" val="2262407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490410B5-8398-4A62-A7FC-1911952FE107}" type="datetimeFigureOut">
              <a:rPr lang="en-GB"/>
              <a:pPr>
                <a:defRPr/>
              </a:pPr>
              <a:t>24/05/2016</a:t>
            </a:fld>
            <a:endParaRPr lang="en-GB" dirty="0"/>
          </a:p>
        </p:txBody>
      </p:sp>
      <p:sp>
        <p:nvSpPr>
          <p:cNvPr id="4" name="Footer Placeholder 4"/>
          <p:cNvSpPr>
            <a:spLocks noGrp="1"/>
          </p:cNvSpPr>
          <p:nvPr>
            <p:ph type="ftr" sz="quarter" idx="11"/>
          </p:nvPr>
        </p:nvSpPr>
        <p:spPr/>
        <p:txBody>
          <a:bodyPr/>
          <a:lstStyle>
            <a:lvl1pPr>
              <a:defRPr/>
            </a:lvl1pPr>
          </a:lstStyle>
          <a:p>
            <a:pPr>
              <a:defRPr/>
            </a:pPr>
            <a:endParaRPr lang="en-GB" dirty="0"/>
          </a:p>
        </p:txBody>
      </p:sp>
      <p:sp>
        <p:nvSpPr>
          <p:cNvPr id="5" name="Slide Number Placeholder 5"/>
          <p:cNvSpPr>
            <a:spLocks noGrp="1"/>
          </p:cNvSpPr>
          <p:nvPr>
            <p:ph type="sldNum" sz="quarter" idx="12"/>
          </p:nvPr>
        </p:nvSpPr>
        <p:spPr/>
        <p:txBody>
          <a:bodyPr/>
          <a:lstStyle>
            <a:lvl1pPr>
              <a:defRPr/>
            </a:lvl1pPr>
          </a:lstStyle>
          <a:p>
            <a:pPr>
              <a:defRPr/>
            </a:pPr>
            <a:fld id="{512485A8-84E9-4D02-9509-3E1099B2BE4C}" type="slidenum">
              <a:rPr lang="en-GB"/>
              <a:pPr>
                <a:defRPr/>
              </a:pPr>
              <a:t>‹#›</a:t>
            </a:fld>
            <a:endParaRPr lang="en-GB" dirty="0"/>
          </a:p>
        </p:txBody>
      </p:sp>
    </p:spTree>
    <p:extLst>
      <p:ext uri="{BB962C8B-B14F-4D97-AF65-F5344CB8AC3E}">
        <p14:creationId xmlns:p14="http://schemas.microsoft.com/office/powerpoint/2010/main" val="201343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914301A-B1B3-46DF-B3CC-C406F2CEE74F}" type="datetimeFigureOut">
              <a:rPr lang="en-GB"/>
              <a:pPr>
                <a:defRPr/>
              </a:pPr>
              <a:t>24/05/2016</a:t>
            </a:fld>
            <a:endParaRPr lang="en-GB" dirty="0"/>
          </a:p>
        </p:txBody>
      </p:sp>
      <p:sp>
        <p:nvSpPr>
          <p:cNvPr id="3" name="Footer Placeholder 4"/>
          <p:cNvSpPr>
            <a:spLocks noGrp="1"/>
          </p:cNvSpPr>
          <p:nvPr>
            <p:ph type="ftr" sz="quarter" idx="11"/>
          </p:nvPr>
        </p:nvSpPr>
        <p:spPr/>
        <p:txBody>
          <a:bodyPr/>
          <a:lstStyle>
            <a:lvl1pPr>
              <a:defRPr/>
            </a:lvl1pPr>
          </a:lstStyle>
          <a:p>
            <a:pPr>
              <a:defRPr/>
            </a:pPr>
            <a:endParaRPr lang="en-GB" dirty="0"/>
          </a:p>
        </p:txBody>
      </p:sp>
      <p:sp>
        <p:nvSpPr>
          <p:cNvPr id="4" name="Slide Number Placeholder 5"/>
          <p:cNvSpPr>
            <a:spLocks noGrp="1"/>
          </p:cNvSpPr>
          <p:nvPr>
            <p:ph type="sldNum" sz="quarter" idx="12"/>
          </p:nvPr>
        </p:nvSpPr>
        <p:spPr/>
        <p:txBody>
          <a:bodyPr/>
          <a:lstStyle>
            <a:lvl1pPr>
              <a:defRPr/>
            </a:lvl1pPr>
          </a:lstStyle>
          <a:p>
            <a:pPr>
              <a:defRPr/>
            </a:pPr>
            <a:fld id="{8C3944D5-67C2-450A-BBAE-D0CDA9AADC30}" type="slidenum">
              <a:rPr lang="en-GB"/>
              <a:pPr>
                <a:defRPr/>
              </a:pPr>
              <a:t>‹#›</a:t>
            </a:fld>
            <a:endParaRPr lang="en-GB" dirty="0"/>
          </a:p>
        </p:txBody>
      </p:sp>
    </p:spTree>
    <p:extLst>
      <p:ext uri="{BB962C8B-B14F-4D97-AF65-F5344CB8AC3E}">
        <p14:creationId xmlns:p14="http://schemas.microsoft.com/office/powerpoint/2010/main" val="3238659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4D136E7-9836-4D39-A1F0-B97D172D0D26}" type="datetimeFigureOut">
              <a:rPr lang="en-GB"/>
              <a:pPr>
                <a:defRPr/>
              </a:pPr>
              <a:t>24/05/2016</a:t>
            </a:fld>
            <a:endParaRPr lang="en-GB" dirty="0"/>
          </a:p>
        </p:txBody>
      </p:sp>
      <p:sp>
        <p:nvSpPr>
          <p:cNvPr id="6" name="Footer Placeholder 4"/>
          <p:cNvSpPr>
            <a:spLocks noGrp="1"/>
          </p:cNvSpPr>
          <p:nvPr>
            <p:ph type="ftr" sz="quarter" idx="11"/>
          </p:nvPr>
        </p:nvSpPr>
        <p:spPr/>
        <p:txBody>
          <a:bodyPr/>
          <a:lstStyle>
            <a:lvl1pPr>
              <a:defRPr/>
            </a:lvl1pPr>
          </a:lstStyle>
          <a:p>
            <a:pPr>
              <a:defRPr/>
            </a:pPr>
            <a:endParaRPr lang="en-GB" dirty="0"/>
          </a:p>
        </p:txBody>
      </p:sp>
      <p:sp>
        <p:nvSpPr>
          <p:cNvPr id="7" name="Slide Number Placeholder 5"/>
          <p:cNvSpPr>
            <a:spLocks noGrp="1"/>
          </p:cNvSpPr>
          <p:nvPr>
            <p:ph type="sldNum" sz="quarter" idx="12"/>
          </p:nvPr>
        </p:nvSpPr>
        <p:spPr/>
        <p:txBody>
          <a:bodyPr/>
          <a:lstStyle>
            <a:lvl1pPr>
              <a:defRPr/>
            </a:lvl1pPr>
          </a:lstStyle>
          <a:p>
            <a:pPr>
              <a:defRPr/>
            </a:pPr>
            <a:fld id="{F6607225-5ADA-4131-8CCA-E579317839AA}" type="slidenum">
              <a:rPr lang="en-GB"/>
              <a:pPr>
                <a:defRPr/>
              </a:pPr>
              <a:t>‹#›</a:t>
            </a:fld>
            <a:endParaRPr lang="en-GB" dirty="0"/>
          </a:p>
        </p:txBody>
      </p:sp>
    </p:spTree>
    <p:extLst>
      <p:ext uri="{BB962C8B-B14F-4D97-AF65-F5344CB8AC3E}">
        <p14:creationId xmlns:p14="http://schemas.microsoft.com/office/powerpoint/2010/main" val="459858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CC20C39-2FA4-4EE3-870D-02B33DADA378}" type="datetimeFigureOut">
              <a:rPr lang="en-GB"/>
              <a:pPr>
                <a:defRPr/>
              </a:pPr>
              <a:t>24/05/2016</a:t>
            </a:fld>
            <a:endParaRPr lang="en-GB" dirty="0"/>
          </a:p>
        </p:txBody>
      </p:sp>
      <p:sp>
        <p:nvSpPr>
          <p:cNvPr id="6" name="Footer Placeholder 4"/>
          <p:cNvSpPr>
            <a:spLocks noGrp="1"/>
          </p:cNvSpPr>
          <p:nvPr>
            <p:ph type="ftr" sz="quarter" idx="11"/>
          </p:nvPr>
        </p:nvSpPr>
        <p:spPr/>
        <p:txBody>
          <a:bodyPr/>
          <a:lstStyle>
            <a:lvl1pPr>
              <a:defRPr/>
            </a:lvl1pPr>
          </a:lstStyle>
          <a:p>
            <a:pPr>
              <a:defRPr/>
            </a:pPr>
            <a:endParaRPr lang="en-GB" dirty="0"/>
          </a:p>
        </p:txBody>
      </p:sp>
      <p:sp>
        <p:nvSpPr>
          <p:cNvPr id="7" name="Slide Number Placeholder 5"/>
          <p:cNvSpPr>
            <a:spLocks noGrp="1"/>
          </p:cNvSpPr>
          <p:nvPr>
            <p:ph type="sldNum" sz="quarter" idx="12"/>
          </p:nvPr>
        </p:nvSpPr>
        <p:spPr/>
        <p:txBody>
          <a:bodyPr/>
          <a:lstStyle>
            <a:lvl1pPr>
              <a:defRPr/>
            </a:lvl1pPr>
          </a:lstStyle>
          <a:p>
            <a:pPr>
              <a:defRPr/>
            </a:pPr>
            <a:fld id="{30C21CFF-31DD-47A7-A145-7C43EA3476CA}" type="slidenum">
              <a:rPr lang="en-GB"/>
              <a:pPr>
                <a:defRPr/>
              </a:pPr>
              <a:t>‹#›</a:t>
            </a:fld>
            <a:endParaRPr lang="en-GB" dirty="0"/>
          </a:p>
        </p:txBody>
      </p:sp>
    </p:spTree>
    <p:extLst>
      <p:ext uri="{BB962C8B-B14F-4D97-AF65-F5344CB8AC3E}">
        <p14:creationId xmlns:p14="http://schemas.microsoft.com/office/powerpoint/2010/main" val="3111867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C7C5FC2B-F42E-4278-BAC8-ED4196D4E1F6}" type="datetimeFigureOut">
              <a:rPr lang="en-GB"/>
              <a:pPr>
                <a:defRPr/>
              </a:pPr>
              <a:t>24/05/2016</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4817D766-F9CC-42A0-8B46-3DBE464A2920}" type="slidenum">
              <a:rPr lang="en-GB"/>
              <a:pPr>
                <a:defRPr/>
              </a:pPr>
              <a:t>‹#›</a:t>
            </a:fld>
            <a:endParaRPr lang="en-GB" dirty="0"/>
          </a:p>
        </p:txBody>
      </p:sp>
      <p:sp>
        <p:nvSpPr>
          <p:cNvPr id="7" name="Rectangle 6"/>
          <p:cNvSpPr/>
          <p:nvPr/>
        </p:nvSpPr>
        <p:spPr>
          <a:xfrm>
            <a:off x="0" y="6349549"/>
            <a:ext cx="9144000" cy="5137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8" name="Straight Connector 7"/>
          <p:cNvCxnSpPr/>
          <p:nvPr/>
        </p:nvCxnSpPr>
        <p:spPr>
          <a:xfrm>
            <a:off x="0" y="6349548"/>
            <a:ext cx="9144000" cy="0"/>
          </a:xfrm>
          <a:prstGeom prst="line">
            <a:avLst/>
          </a:prstGeom>
        </p:spPr>
        <p:style>
          <a:lnRef idx="1">
            <a:schemeClr val="dk1"/>
          </a:lnRef>
          <a:fillRef idx="0">
            <a:schemeClr val="dk1"/>
          </a:fillRef>
          <a:effectRef idx="0">
            <a:schemeClr val="dk1"/>
          </a:effectRef>
          <a:fontRef idx="minor">
            <a:schemeClr val="tx1"/>
          </a:fontRef>
        </p:style>
      </p:cxnSp>
      <p:sp>
        <p:nvSpPr>
          <p:cNvPr id="9" name="Date Placeholder 8"/>
          <p:cNvSpPr>
            <a:spLocks noGrp="1"/>
          </p:cNvSpPr>
          <p:nvPr/>
        </p:nvSpPr>
        <p:spPr>
          <a:xfrm>
            <a:off x="56829" y="6480646"/>
            <a:ext cx="3660546"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1">
                    <a:tint val="75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 2016 AQA. Created by Teachit for AQA</a:t>
            </a:r>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s://www.youtube.com/watch?v=HNBvtebBv4M"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www.social-engineer.org/"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hyperlink" Target="http://www.sonicwall.com/phishing/" TargetMode="External"/><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fran\AppData\Local\Microsoft\Windows\Temporary Internet Files\Content.Outlook\UE10RLAK\AQA_New_logo_strapline_RGB.jpg"/>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8226496" y="6442212"/>
            <a:ext cx="810000" cy="360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27584" y="3199965"/>
            <a:ext cx="3943708" cy="489749"/>
          </a:xfrm>
          <a:prstGeom prst="rect">
            <a:avLst/>
          </a:prstGeom>
          <a:noFill/>
        </p:spPr>
        <p:txBody>
          <a:bodyPr wrap="none" rtlCol="0">
            <a:spAutoFit/>
          </a:bodyPr>
          <a:lstStyle/>
          <a:p>
            <a:pPr>
              <a:lnSpc>
                <a:spcPct val="115000"/>
              </a:lnSpc>
              <a:spcAft>
                <a:spcPts val="0"/>
              </a:spcAft>
            </a:pPr>
            <a:r>
              <a:rPr lang="en-GB" sz="2400" b="1" dirty="0" smtClean="0">
                <a:solidFill>
                  <a:schemeClr val="accent1"/>
                </a:solidFill>
                <a:latin typeface="+mn-lt"/>
              </a:rPr>
              <a:t>3.6.1.1 S</a:t>
            </a:r>
            <a:r>
              <a:rPr lang="en-US" sz="2400" b="1" dirty="0" smtClean="0">
                <a:solidFill>
                  <a:schemeClr val="accent1"/>
                </a:solidFill>
                <a:latin typeface="+mn-lt"/>
              </a:rPr>
              <a:t>o</a:t>
            </a:r>
            <a:r>
              <a:rPr lang="en-GB" sz="2400" b="1" dirty="0" smtClean="0">
                <a:solidFill>
                  <a:schemeClr val="accent1"/>
                </a:solidFill>
                <a:latin typeface="+mn-lt"/>
              </a:rPr>
              <a:t>cial engineering</a:t>
            </a:r>
            <a:endParaRPr lang="en-GB" sz="2400" dirty="0">
              <a:latin typeface="+mn-lt"/>
              <a:ea typeface="Calibri" panose="020F0502020204030204" pitchFamily="34" charset="0"/>
              <a:cs typeface="Times New Roman" panose="02020603050405020304" pitchFamily="18" charset="0"/>
            </a:endParaRPr>
          </a:p>
        </p:txBody>
      </p:sp>
      <p:sp>
        <p:nvSpPr>
          <p:cNvPr id="7" name="TextBox 6"/>
          <p:cNvSpPr txBox="1"/>
          <p:nvPr/>
        </p:nvSpPr>
        <p:spPr>
          <a:xfrm>
            <a:off x="827584" y="3718150"/>
            <a:ext cx="1261884" cy="461665"/>
          </a:xfrm>
          <a:prstGeom prst="rect">
            <a:avLst/>
          </a:prstGeom>
          <a:noFill/>
        </p:spPr>
        <p:txBody>
          <a:bodyPr wrap="none" rtlCol="0">
            <a:spAutoFit/>
          </a:bodyPr>
          <a:lstStyle/>
          <a:p>
            <a:r>
              <a:rPr lang="en-GB" sz="2400" b="1" dirty="0" smtClean="0">
                <a:solidFill>
                  <a:schemeClr val="accent1"/>
                </a:solidFill>
                <a:latin typeface="+mn-lt"/>
              </a:rPr>
              <a:t>Lesson</a:t>
            </a:r>
            <a:endParaRPr lang="en-GB" sz="2400" b="1" dirty="0">
              <a:solidFill>
                <a:schemeClr val="accent1"/>
              </a:solidFill>
              <a:latin typeface="+mn-lt"/>
            </a:endParaRPr>
          </a:p>
        </p:txBody>
      </p:sp>
      <p:sp>
        <p:nvSpPr>
          <p:cNvPr id="9" name="Rectangle 8"/>
          <p:cNvSpPr/>
          <p:nvPr/>
        </p:nvSpPr>
        <p:spPr>
          <a:xfrm>
            <a:off x="803443" y="2420888"/>
            <a:ext cx="7537114" cy="584775"/>
          </a:xfrm>
          <a:prstGeom prst="rect">
            <a:avLst/>
          </a:prstGeom>
          <a:solidFill>
            <a:schemeClr val="bg1"/>
          </a:solidFill>
          <a:ln w="19050">
            <a:solidFill>
              <a:schemeClr val="accent3">
                <a:lumMod val="75000"/>
              </a:schemeClr>
            </a:solidFill>
          </a:ln>
        </p:spPr>
        <p:style>
          <a:lnRef idx="1">
            <a:schemeClr val="dk1"/>
          </a:lnRef>
          <a:fillRef idx="2">
            <a:schemeClr val="dk1"/>
          </a:fillRef>
          <a:effectRef idx="1">
            <a:schemeClr val="dk1"/>
          </a:effectRef>
          <a:fontRef idx="minor">
            <a:schemeClr val="dk1"/>
          </a:fontRef>
        </p:style>
        <p:txBody>
          <a:bodyPr wrap="square">
            <a:spAutoFit/>
          </a:bodyPr>
          <a:lstStyle/>
          <a:p>
            <a:pPr algn="ctr" fontAlgn="auto">
              <a:spcBef>
                <a:spcPts val="0"/>
              </a:spcBef>
              <a:spcAft>
                <a:spcPts val="0"/>
              </a:spcAft>
              <a:defRPr/>
            </a:pPr>
            <a:r>
              <a:rPr lang="en-GB" sz="3200" b="1" spc="50" dirty="0" smtClean="0">
                <a:ln w="11430">
                  <a:solidFill>
                    <a:schemeClr val="bg1"/>
                  </a:solidFill>
                </a:ln>
                <a:solidFill>
                  <a:schemeClr val="accent1"/>
                </a:solidFill>
              </a:rPr>
              <a:t>3.6 </a:t>
            </a:r>
            <a:r>
              <a:rPr lang="en-GB" sz="3200" b="1" spc="50" dirty="0">
                <a:ln w="11430">
                  <a:solidFill>
                    <a:schemeClr val="bg1"/>
                  </a:solidFill>
                </a:ln>
                <a:solidFill>
                  <a:schemeClr val="accent1"/>
                </a:solidFill>
              </a:rPr>
              <a:t>Fundamentals of cyber security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Pharming activity</a:t>
            </a:r>
            <a:endParaRPr lang="en-GB" sz="2800" dirty="0">
              <a:solidFill>
                <a:schemeClr val="bg1"/>
              </a:solidFill>
              <a:latin typeface="+mn-lt"/>
            </a:endParaRPr>
          </a:p>
        </p:txBody>
      </p:sp>
      <p:sp>
        <p:nvSpPr>
          <p:cNvPr id="10" name="Content Placeholder 9"/>
          <p:cNvSpPr>
            <a:spLocks noGrp="1"/>
          </p:cNvSpPr>
          <p:nvPr>
            <p:ph idx="1"/>
          </p:nvPr>
        </p:nvSpPr>
        <p:spPr>
          <a:xfrm>
            <a:off x="628651" y="1196975"/>
            <a:ext cx="7886700" cy="2592065"/>
          </a:xfrm>
        </p:spPr>
        <p:txBody>
          <a:bodyPr/>
          <a:lstStyle/>
          <a:p>
            <a:pPr marL="0" indent="0">
              <a:buNone/>
            </a:pPr>
            <a:r>
              <a:rPr lang="en-GB" b="1" dirty="0" smtClean="0"/>
              <a:t>What is pharming? </a:t>
            </a:r>
          </a:p>
          <a:p>
            <a:pPr marL="0" indent="0">
              <a:buNone/>
            </a:pPr>
            <a:endParaRPr lang="nl-NL" dirty="0" smtClean="0">
              <a:hlinkClick r:id="rId3"/>
            </a:endParaRPr>
          </a:p>
          <a:p>
            <a:pPr marL="0" indent="0">
              <a:buNone/>
            </a:pPr>
            <a:r>
              <a:rPr lang="nl-NL" dirty="0" smtClean="0">
                <a:hlinkClick r:id="rId3"/>
              </a:rPr>
              <a:t>youtube.com/watch?v=HNBvtebBv4M</a:t>
            </a:r>
            <a:endParaRPr lang="nl-NL" dirty="0" smtClean="0"/>
          </a:p>
          <a:p>
            <a:pPr marL="0" indent="0">
              <a:buNone/>
            </a:pPr>
            <a:endParaRPr lang="en-GB" dirty="0"/>
          </a:p>
          <a:p>
            <a:pPr marL="0" indent="0">
              <a:buNone/>
            </a:pPr>
            <a:endParaRPr lang="en-GB" dirty="0"/>
          </a:p>
        </p:txBody>
      </p:sp>
    </p:spTree>
    <p:extLst>
      <p:ext uri="{BB962C8B-B14F-4D97-AF65-F5344CB8AC3E}">
        <p14:creationId xmlns:p14="http://schemas.microsoft.com/office/powerpoint/2010/main" val="6843500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Shoulder-surfing </a:t>
            </a:r>
            <a:r>
              <a:rPr lang="en-GB" sz="2800" dirty="0">
                <a:solidFill>
                  <a:schemeClr val="bg1"/>
                </a:solidFill>
                <a:latin typeface="+mn-lt"/>
              </a:rPr>
              <a:t>a</a:t>
            </a:r>
            <a:r>
              <a:rPr lang="en-GB" sz="2800" dirty="0" smtClean="0">
                <a:solidFill>
                  <a:schemeClr val="bg1"/>
                </a:solidFill>
                <a:latin typeface="+mn-lt"/>
              </a:rPr>
              <a:t>ctivity</a:t>
            </a:r>
            <a:endParaRPr lang="en-GB" sz="2800" dirty="0">
              <a:solidFill>
                <a:schemeClr val="bg1"/>
              </a:solidFill>
              <a:latin typeface="+mn-lt"/>
            </a:endParaRPr>
          </a:p>
        </p:txBody>
      </p:sp>
      <p:sp>
        <p:nvSpPr>
          <p:cNvPr id="10" name="Content Placeholder 9"/>
          <p:cNvSpPr>
            <a:spLocks noGrp="1"/>
          </p:cNvSpPr>
          <p:nvPr>
            <p:ph idx="1"/>
          </p:nvPr>
        </p:nvSpPr>
        <p:spPr>
          <a:xfrm>
            <a:off x="628649" y="1196976"/>
            <a:ext cx="7904163" cy="605218"/>
          </a:xfrm>
        </p:spPr>
        <p:txBody>
          <a:bodyPr/>
          <a:lstStyle/>
          <a:p>
            <a:pPr marL="0" indent="0">
              <a:buNone/>
            </a:pPr>
            <a:r>
              <a:rPr lang="en-GB" sz="2800" dirty="0" smtClean="0"/>
              <a:t>Identify the problems in these photographs.</a:t>
            </a:r>
            <a:endParaRPr lang="en-GB" sz="2800" dirty="0"/>
          </a:p>
        </p:txBody>
      </p:sp>
      <p:pic>
        <p:nvPicPr>
          <p:cNvPr id="5" name="Picture 4"/>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5491014" y="1772815"/>
            <a:ext cx="3024336" cy="4125821"/>
          </a:xfrm>
          <a:prstGeom prst="rect">
            <a:avLst/>
          </a:prstGeom>
        </p:spPr>
      </p:pic>
      <p:pic>
        <p:nvPicPr>
          <p:cNvPr id="3" name="Picture 2"/>
          <p:cNvPicPr>
            <a:picLocks noChangeAspect="1"/>
          </p:cNvPicPr>
          <p:nvPr/>
        </p:nvPicPr>
        <p:blipFill rotWithShape="1">
          <a:blip r:embed="rId4" cstate="print">
            <a:extLst>
              <a:ext uri="{28A0092B-C50C-407E-A947-70E740481C1C}">
                <a14:useLocalDpi xmlns:a14="http://schemas.microsoft.com/office/drawing/2010/main"/>
              </a:ext>
            </a:extLst>
          </a:blip>
          <a:srcRect/>
          <a:stretch/>
        </p:blipFill>
        <p:spPr>
          <a:xfrm>
            <a:off x="628650" y="1802193"/>
            <a:ext cx="4179352" cy="4125821"/>
          </a:xfrm>
          <a:prstGeom prst="rect">
            <a:avLst/>
          </a:prstGeom>
        </p:spPr>
      </p:pic>
    </p:spTree>
    <p:extLst>
      <p:ext uri="{BB962C8B-B14F-4D97-AF65-F5344CB8AC3E}">
        <p14:creationId xmlns:p14="http://schemas.microsoft.com/office/powerpoint/2010/main" val="32215017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Plenary</a:t>
            </a:r>
            <a:endParaRPr lang="en-GB" sz="2800" dirty="0">
              <a:solidFill>
                <a:schemeClr val="bg1"/>
              </a:solidFill>
              <a:latin typeface="+mn-lt"/>
            </a:endParaRPr>
          </a:p>
        </p:txBody>
      </p:sp>
      <p:sp>
        <p:nvSpPr>
          <p:cNvPr id="8" name="Content Placeholder 2"/>
          <p:cNvSpPr txBox="1">
            <a:spLocks/>
          </p:cNvSpPr>
          <p:nvPr/>
        </p:nvSpPr>
        <p:spPr>
          <a:xfrm>
            <a:off x="628650" y="888347"/>
            <a:ext cx="7886700" cy="4665777"/>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endParaRPr lang="en-GB" sz="3600" b="1" dirty="0" smtClean="0">
              <a:solidFill>
                <a:schemeClr val="accent1"/>
              </a:solidFill>
            </a:endParaRPr>
          </a:p>
          <a:p>
            <a:pPr marL="0" indent="0" algn="ctr">
              <a:buNone/>
            </a:pPr>
            <a:r>
              <a:rPr lang="en-GB" sz="3600" b="1" dirty="0" smtClean="0">
                <a:solidFill>
                  <a:schemeClr val="accent1"/>
                </a:solidFill>
              </a:rPr>
              <a:t>5, 4, 3</a:t>
            </a:r>
          </a:p>
          <a:p>
            <a:pPr marL="0" indent="0">
              <a:buNone/>
            </a:pPr>
            <a:endParaRPr lang="en-GB" dirty="0" smtClean="0"/>
          </a:p>
          <a:p>
            <a:pPr marL="0" indent="0">
              <a:buNone/>
            </a:pPr>
            <a:r>
              <a:rPr lang="en-GB" dirty="0" smtClean="0"/>
              <a:t>Identify:</a:t>
            </a:r>
          </a:p>
          <a:p>
            <a:r>
              <a:rPr lang="en-GB" sz="2800" b="1" dirty="0" smtClean="0">
                <a:solidFill>
                  <a:schemeClr val="accent1"/>
                </a:solidFill>
              </a:rPr>
              <a:t>5</a:t>
            </a:r>
            <a:r>
              <a:rPr lang="en-GB" sz="2800" b="1" dirty="0" smtClean="0"/>
              <a:t> </a:t>
            </a:r>
            <a:r>
              <a:rPr lang="en-GB" sz="2800" dirty="0" smtClean="0"/>
              <a:t>people or organisations that may be involved in social engineering</a:t>
            </a:r>
          </a:p>
          <a:p>
            <a:r>
              <a:rPr lang="en-GB" sz="2800" b="1" dirty="0" smtClean="0">
                <a:solidFill>
                  <a:schemeClr val="accent1"/>
                </a:solidFill>
              </a:rPr>
              <a:t>4</a:t>
            </a:r>
            <a:r>
              <a:rPr lang="en-GB" sz="2800" dirty="0" smtClean="0"/>
              <a:t> forms of social engineering</a:t>
            </a:r>
          </a:p>
          <a:p>
            <a:r>
              <a:rPr lang="en-GB" sz="2800" b="1" dirty="0" smtClean="0">
                <a:solidFill>
                  <a:schemeClr val="accent1"/>
                </a:solidFill>
              </a:rPr>
              <a:t>3</a:t>
            </a:r>
            <a:r>
              <a:rPr lang="en-GB" sz="2800" b="1" dirty="0" smtClean="0"/>
              <a:t> </a:t>
            </a:r>
            <a:r>
              <a:rPr lang="en-GB" sz="2800" dirty="0" smtClean="0"/>
              <a:t>ways to protect against social engineering.</a:t>
            </a:r>
            <a:endParaRPr lang="en-GB" sz="2800" dirty="0"/>
          </a:p>
        </p:txBody>
      </p:sp>
    </p:spTree>
    <p:extLst>
      <p:ext uri="{BB962C8B-B14F-4D97-AF65-F5344CB8AC3E}">
        <p14:creationId xmlns:p14="http://schemas.microsoft.com/office/powerpoint/2010/main" val="2229635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8">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8">
                                            <p:txEl>
                                              <p:pRg st="4" end="4"/>
                                            </p:txEl>
                                          </p:spTgt>
                                        </p:tgtEl>
                                        <p:attrNameLst>
                                          <p:attrName>style.visibility</p:attrName>
                                        </p:attrNameLst>
                                      </p:cBhvr>
                                      <p:to>
                                        <p:strVal val="visible"/>
                                      </p:to>
                                    </p:set>
                                    <p:anim calcmode="lin" valueType="num">
                                      <p:cBhvr additive="base">
                                        <p:cTn id="18" dur="500" fill="hold"/>
                                        <p:tgtEl>
                                          <p:spTgt spid="8">
                                            <p:txEl>
                                              <p:pRg st="4" end="4"/>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8">
                                            <p:txEl>
                                              <p:pRg st="5" end="5"/>
                                            </p:txEl>
                                          </p:spTgt>
                                        </p:tgtEl>
                                        <p:attrNameLst>
                                          <p:attrName>style.visibility</p:attrName>
                                        </p:attrNameLst>
                                      </p:cBhvr>
                                      <p:to>
                                        <p:strVal val="visible"/>
                                      </p:to>
                                    </p:set>
                                    <p:anim calcmode="lin" valueType="num">
                                      <p:cBhvr additive="base">
                                        <p:cTn id="24" dur="500" fill="hold"/>
                                        <p:tgtEl>
                                          <p:spTgt spid="8">
                                            <p:txEl>
                                              <p:pRg st="5" end="5"/>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8">
                                            <p:txEl>
                                              <p:pRg st="6" end="6"/>
                                            </p:txEl>
                                          </p:spTgt>
                                        </p:tgtEl>
                                        <p:attrNameLst>
                                          <p:attrName>style.visibility</p:attrName>
                                        </p:attrNameLst>
                                      </p:cBhvr>
                                      <p:to>
                                        <p:strVal val="visible"/>
                                      </p:to>
                                    </p:set>
                                    <p:anim calcmode="lin" valueType="num">
                                      <p:cBhvr additive="base">
                                        <p:cTn id="30" dur="500" fill="hold"/>
                                        <p:tgtEl>
                                          <p:spTgt spid="8">
                                            <p:txEl>
                                              <p:pRg st="6" end="6"/>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8">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628649" y="1772816"/>
            <a:ext cx="7886701" cy="2232248"/>
          </a:xfrm>
          <a:prstGeom prst="rect">
            <a:avLst/>
          </a:prstGeom>
        </p:spPr>
        <p:txBody>
          <a:bodyPr numCol="2"/>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sz="2400" dirty="0" smtClean="0"/>
              <a:t>Hackers</a:t>
            </a:r>
          </a:p>
          <a:p>
            <a:r>
              <a:rPr lang="en-GB" sz="2400" dirty="0" smtClean="0"/>
              <a:t>Everyday people</a:t>
            </a:r>
          </a:p>
          <a:p>
            <a:r>
              <a:rPr lang="en-GB" sz="2400" dirty="0" smtClean="0"/>
              <a:t>Penetration testers</a:t>
            </a:r>
          </a:p>
          <a:p>
            <a:r>
              <a:rPr lang="en-GB" sz="2400" dirty="0" smtClean="0"/>
              <a:t>Scam artists </a:t>
            </a:r>
          </a:p>
          <a:p>
            <a:r>
              <a:rPr lang="en-GB" sz="2400" dirty="0"/>
              <a:t>Data </a:t>
            </a:r>
            <a:r>
              <a:rPr lang="en-GB" sz="2400" dirty="0" smtClean="0"/>
              <a:t>brokers</a:t>
            </a:r>
            <a:endParaRPr lang="en-GB" sz="2400" dirty="0"/>
          </a:p>
          <a:p>
            <a:endParaRPr lang="en-GB" sz="2400" dirty="0"/>
          </a:p>
          <a:p>
            <a:endParaRPr lang="en-GB" sz="2400" dirty="0" smtClean="0"/>
          </a:p>
          <a:p>
            <a:endParaRPr lang="en-GB" sz="2400" dirty="0" smtClean="0"/>
          </a:p>
          <a:p>
            <a:endParaRPr lang="en-GB" sz="2400" dirty="0" smtClean="0"/>
          </a:p>
          <a:p>
            <a:r>
              <a:rPr lang="en-US" sz="2400" dirty="0" smtClean="0"/>
              <a:t>Governments</a:t>
            </a:r>
          </a:p>
          <a:p>
            <a:r>
              <a:rPr lang="en-US" sz="2400" dirty="0" smtClean="0"/>
              <a:t>S</a:t>
            </a:r>
            <a:r>
              <a:rPr lang="en-GB" sz="2400" dirty="0" smtClean="0"/>
              <a:t>ales people</a:t>
            </a:r>
          </a:p>
          <a:p>
            <a:r>
              <a:rPr lang="en-US" sz="2400" dirty="0" smtClean="0"/>
              <a:t>R</a:t>
            </a:r>
            <a:r>
              <a:rPr lang="en-GB" sz="2400" dirty="0" smtClean="0"/>
              <a:t>ecruiters</a:t>
            </a:r>
          </a:p>
          <a:p>
            <a:r>
              <a:rPr lang="en-US" sz="2400" dirty="0" smtClean="0"/>
              <a:t>S</a:t>
            </a:r>
            <a:r>
              <a:rPr lang="en-GB" sz="2400" dirty="0" smtClean="0"/>
              <a:t>pies</a:t>
            </a:r>
          </a:p>
          <a:p>
            <a:r>
              <a:rPr lang="en-GB" sz="2400" dirty="0"/>
              <a:t>Disgruntled employees</a:t>
            </a:r>
          </a:p>
          <a:p>
            <a:pPr marL="0" indent="0">
              <a:buNone/>
            </a:pPr>
            <a:endParaRPr lang="en-GB" sz="2400" dirty="0" smtClean="0"/>
          </a:p>
          <a:p>
            <a:endParaRPr lang="en-GB" sz="2400" dirty="0" smtClean="0"/>
          </a:p>
          <a:p>
            <a:endParaRPr lang="en-GB" sz="2400" dirty="0" smtClean="0"/>
          </a:p>
          <a:p>
            <a:endParaRPr lang="en-GB" sz="2400" dirty="0" smtClean="0"/>
          </a:p>
        </p:txBody>
      </p:sp>
      <p:sp>
        <p:nvSpPr>
          <p:cNvPr id="4" name="Rectangle 3"/>
          <p:cNvSpPr/>
          <p:nvPr/>
        </p:nvSpPr>
        <p:spPr>
          <a:xfrm>
            <a:off x="628650" y="4184822"/>
            <a:ext cx="7886700" cy="69197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Rectangle 4"/>
          <p:cNvSpPr/>
          <p:nvPr/>
        </p:nvSpPr>
        <p:spPr>
          <a:xfrm>
            <a:off x="628650" y="4188938"/>
            <a:ext cx="7886700" cy="691978"/>
          </a:xfrm>
          <a:prstGeom prst="rect">
            <a:avLst/>
          </a:prstGeom>
          <a:gradFill flip="none" rotWithShape="1">
            <a:gsLst>
              <a:gs pos="8000">
                <a:schemeClr val="accent1">
                  <a:lumMod val="40000"/>
                  <a:lumOff val="60000"/>
                </a:schemeClr>
              </a:gs>
              <a:gs pos="26000">
                <a:schemeClr val="accent1">
                  <a:lumMod val="60000"/>
                  <a:lumOff val="40000"/>
                </a:schemeClr>
              </a:gs>
              <a:gs pos="69000">
                <a:schemeClr val="accent1"/>
              </a:gs>
              <a:gs pos="97000">
                <a:schemeClr val="accent1">
                  <a:lumMod val="75000"/>
                </a:scheme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TextBox 5"/>
          <p:cNvSpPr txBox="1"/>
          <p:nvPr/>
        </p:nvSpPr>
        <p:spPr>
          <a:xfrm>
            <a:off x="594360" y="4222829"/>
            <a:ext cx="7920990" cy="646331"/>
          </a:xfrm>
          <a:prstGeom prst="rect">
            <a:avLst/>
          </a:prstGeom>
          <a:noFill/>
        </p:spPr>
        <p:txBody>
          <a:bodyPr wrap="square" rtlCol="0">
            <a:spAutoFit/>
          </a:bodyPr>
          <a:lstStyle/>
          <a:p>
            <a:pPr algn="ctr"/>
            <a:r>
              <a:rPr lang="en-GB" sz="3600" b="1" dirty="0" smtClean="0">
                <a:solidFill>
                  <a:schemeClr val="bg1"/>
                </a:solidFill>
                <a:latin typeface="+mn-lt"/>
              </a:rPr>
              <a:t>TIME UP</a:t>
            </a:r>
            <a:endParaRPr lang="en-GB" sz="3600" b="1" dirty="0">
              <a:solidFill>
                <a:schemeClr val="bg1"/>
              </a:solidFill>
              <a:latin typeface="+mn-lt"/>
            </a:endParaRPr>
          </a:p>
        </p:txBody>
      </p:sp>
      <p:sp>
        <p:nvSpPr>
          <p:cNvPr id="7" name="Rounded Rectangle 6"/>
          <p:cNvSpPr/>
          <p:nvPr/>
        </p:nvSpPr>
        <p:spPr>
          <a:xfrm>
            <a:off x="3655695" y="5323523"/>
            <a:ext cx="1798320" cy="4876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smtClean="0"/>
              <a:t>Start</a:t>
            </a:r>
            <a:endParaRPr lang="en-GB" sz="2800" b="1" dirty="0"/>
          </a:p>
        </p:txBody>
      </p:sp>
      <p:sp>
        <p:nvSpPr>
          <p:cNvPr id="8"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Starter activity</a:t>
            </a:r>
            <a:endParaRPr lang="en-GB" sz="2800" dirty="0">
              <a:solidFill>
                <a:schemeClr val="bg1"/>
              </a:solidFill>
              <a:latin typeface="+mn-lt"/>
            </a:endParaRPr>
          </a:p>
        </p:txBody>
      </p:sp>
      <p:sp>
        <p:nvSpPr>
          <p:cNvPr id="9" name="Rectangle 8"/>
          <p:cNvSpPr/>
          <p:nvPr/>
        </p:nvSpPr>
        <p:spPr>
          <a:xfrm>
            <a:off x="611560" y="1196752"/>
            <a:ext cx="7170553" cy="523220"/>
          </a:xfrm>
          <a:prstGeom prst="rect">
            <a:avLst/>
          </a:prstGeom>
        </p:spPr>
        <p:txBody>
          <a:bodyPr wrap="none">
            <a:spAutoFit/>
          </a:bodyPr>
          <a:lstStyle/>
          <a:p>
            <a:r>
              <a:rPr lang="en-GB" sz="2800" b="1" dirty="0">
                <a:latin typeface="+mn-lt"/>
              </a:rPr>
              <a:t>What do the following have in common? </a:t>
            </a:r>
          </a:p>
        </p:txBody>
      </p:sp>
    </p:spTree>
    <p:extLst>
      <p:ext uri="{BB962C8B-B14F-4D97-AF65-F5344CB8AC3E}">
        <p14:creationId xmlns:p14="http://schemas.microsoft.com/office/powerpoint/2010/main" val="319762159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180000"/>
                                        <p:tgtEl>
                                          <p:spTgt spid="5"/>
                                        </p:tgtEl>
                                      </p:cBhvr>
                                    </p:animEffect>
                                  </p:childTnLst>
                                </p:cTn>
                              </p:par>
                            </p:childTnLst>
                          </p:cTn>
                        </p:par>
                        <p:par>
                          <p:cTn id="8" fill="hold">
                            <p:stCondLst>
                              <p:cond delay="180000"/>
                            </p:stCondLst>
                            <p:childTnLst>
                              <p:par>
                                <p:cTn id="9" presetID="1"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7"/>
                  </p:tgtEl>
                </p:cond>
              </p:nextCondLst>
            </p:seq>
          </p:childTnLst>
        </p:cTn>
      </p:par>
    </p:tnLst>
    <p:bldLst>
      <p:bldP spid="5" grpId="0" animBg="1"/>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28649" y="1196752"/>
            <a:ext cx="7904163" cy="523220"/>
          </a:xfrm>
          <a:prstGeom prst="rect">
            <a:avLst/>
          </a:prstGeom>
        </p:spPr>
        <p:txBody>
          <a:bodyPr wrap="square">
            <a:spAutoFit/>
          </a:bodyPr>
          <a:lstStyle/>
          <a:p>
            <a:pPr eaLnBrk="0" hangingPunct="0">
              <a:spcBef>
                <a:spcPct val="30000"/>
              </a:spcBef>
              <a:defRPr/>
            </a:pPr>
            <a:r>
              <a:rPr lang="en-GB" sz="2800" dirty="0" smtClean="0">
                <a:latin typeface="+mn-lt"/>
                <a:cs typeface="Arial" panose="020B0604020202020204" pitchFamily="34" charset="0"/>
              </a:rPr>
              <a:t>Complete this worksheet during the lesson.</a:t>
            </a:r>
          </a:p>
        </p:txBody>
      </p:sp>
      <p:sp>
        <p:nvSpPr>
          <p:cNvPr id="3"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Social engineering </a:t>
            </a:r>
            <a:r>
              <a:rPr lang="en-GB" sz="2800" dirty="0">
                <a:solidFill>
                  <a:schemeClr val="bg1"/>
                </a:solidFill>
                <a:latin typeface="+mn-lt"/>
              </a:rPr>
              <a:t>w</a:t>
            </a:r>
            <a:r>
              <a:rPr lang="en-GB" sz="2800" dirty="0" smtClean="0">
                <a:solidFill>
                  <a:schemeClr val="bg1"/>
                </a:solidFill>
                <a:latin typeface="+mn-lt"/>
              </a:rPr>
              <a:t>orksheet</a:t>
            </a:r>
            <a:endParaRPr lang="en-GB" sz="2800" dirty="0">
              <a:solidFill>
                <a:schemeClr val="bg1"/>
              </a:solidFill>
              <a:latin typeface="+mn-lt"/>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2471" y="1988840"/>
            <a:ext cx="2899058" cy="4104456"/>
          </a:xfrm>
          <a:prstGeom prst="rect">
            <a:avLst/>
          </a:prstGeom>
          <a:noFill/>
          <a:ln w="9525">
            <a:solidFill>
              <a:schemeClr val="bg1">
                <a:lumMod val="50000"/>
              </a:schemeClr>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8110313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28650" y="1196752"/>
            <a:ext cx="7886700" cy="2505301"/>
          </a:xfrm>
          <a:prstGeom prst="rect">
            <a:avLst/>
          </a:prstGeom>
        </p:spPr>
        <p:txBody>
          <a:bodyPr wrap="square">
            <a:spAutoFit/>
          </a:bodyPr>
          <a:lstStyle/>
          <a:p>
            <a:pPr eaLnBrk="0" hangingPunct="0">
              <a:spcBef>
                <a:spcPct val="30000"/>
              </a:spcBef>
              <a:defRPr/>
            </a:pPr>
            <a:r>
              <a:rPr lang="en-GB" sz="3200" b="1" dirty="0" smtClean="0">
                <a:latin typeface="+mn-lt"/>
              </a:rPr>
              <a:t>What is social engineering?</a:t>
            </a:r>
          </a:p>
          <a:p>
            <a:pPr algn="ctr" eaLnBrk="0" hangingPunct="0">
              <a:spcBef>
                <a:spcPct val="30000"/>
              </a:spcBef>
              <a:defRPr/>
            </a:pPr>
            <a:endParaRPr lang="en-US" sz="3200" dirty="0" smtClean="0">
              <a:latin typeface="+mn-lt"/>
              <a:hlinkClick r:id="rId3"/>
            </a:endParaRPr>
          </a:p>
          <a:p>
            <a:pPr eaLnBrk="0" hangingPunct="0">
              <a:spcBef>
                <a:spcPct val="30000"/>
              </a:spcBef>
              <a:defRPr/>
            </a:pPr>
            <a:r>
              <a:rPr lang="en-US" sz="3200" dirty="0" smtClean="0">
                <a:latin typeface="+mn-lt"/>
                <a:hlinkClick r:id="rId3"/>
              </a:rPr>
              <a:t>social-engineer.org</a:t>
            </a:r>
            <a:endParaRPr lang="en-GB" sz="3200" dirty="0" smtClean="0">
              <a:latin typeface="+mn-lt"/>
            </a:endParaRPr>
          </a:p>
          <a:p>
            <a:pPr eaLnBrk="0" hangingPunct="0">
              <a:spcBef>
                <a:spcPct val="30000"/>
              </a:spcBef>
              <a:defRPr/>
            </a:pPr>
            <a:endParaRPr lang="en-GB" sz="3200" dirty="0">
              <a:latin typeface="+mn-lt"/>
            </a:endParaRPr>
          </a:p>
        </p:txBody>
      </p:sp>
      <p:sp>
        <p:nvSpPr>
          <p:cNvPr id="3"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Starter activity: video</a:t>
            </a:r>
            <a:endParaRPr lang="en-GB" sz="2800" dirty="0">
              <a:solidFill>
                <a:schemeClr val="bg1"/>
              </a:solidFill>
              <a:latin typeface="+mn-lt"/>
            </a:endParaRPr>
          </a:p>
        </p:txBody>
      </p:sp>
    </p:spTree>
    <p:extLst>
      <p:ext uri="{BB962C8B-B14F-4D97-AF65-F5344CB8AC3E}">
        <p14:creationId xmlns:p14="http://schemas.microsoft.com/office/powerpoint/2010/main" val="15136948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a:solidFill>
                  <a:schemeClr val="bg1"/>
                </a:solidFill>
                <a:latin typeface="+mn-lt"/>
              </a:rPr>
              <a:t>Discussion</a:t>
            </a:r>
          </a:p>
        </p:txBody>
      </p:sp>
      <p:sp>
        <p:nvSpPr>
          <p:cNvPr id="8" name="Content Placeholder 2"/>
          <p:cNvSpPr txBox="1">
            <a:spLocks/>
          </p:cNvSpPr>
          <p:nvPr/>
        </p:nvSpPr>
        <p:spPr>
          <a:xfrm>
            <a:off x="628650" y="1211494"/>
            <a:ext cx="7886700" cy="5025818"/>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spcAft>
                <a:spcPts val="1800"/>
              </a:spcAft>
              <a:buClr>
                <a:schemeClr val="accent1"/>
              </a:buClr>
            </a:pPr>
            <a:r>
              <a:rPr lang="en-GB" sz="2800" dirty="0" smtClean="0"/>
              <a:t>Did you guess correctly?</a:t>
            </a:r>
          </a:p>
          <a:p>
            <a:pPr>
              <a:spcBef>
                <a:spcPts val="0"/>
              </a:spcBef>
              <a:spcAft>
                <a:spcPts val="1800"/>
              </a:spcAft>
              <a:buClr>
                <a:schemeClr val="accent1"/>
              </a:buClr>
            </a:pPr>
            <a:r>
              <a:rPr lang="en-GB" sz="2800" dirty="0" smtClean="0"/>
              <a:t>What social engineering examples can you think of? </a:t>
            </a:r>
          </a:p>
          <a:p>
            <a:pPr>
              <a:spcBef>
                <a:spcPts val="0"/>
              </a:spcBef>
              <a:spcAft>
                <a:spcPts val="1800"/>
              </a:spcAft>
              <a:buClr>
                <a:schemeClr val="accent1"/>
              </a:buClr>
            </a:pPr>
            <a:r>
              <a:rPr lang="en-GB" sz="2800" dirty="0" smtClean="0"/>
              <a:t>Can you think of an example of a threat that social engineering might pose? </a:t>
            </a:r>
          </a:p>
          <a:p>
            <a:pPr>
              <a:spcBef>
                <a:spcPts val="0"/>
              </a:spcBef>
              <a:spcAft>
                <a:spcPts val="1800"/>
              </a:spcAft>
              <a:buClr>
                <a:schemeClr val="accent1"/>
              </a:buClr>
            </a:pPr>
            <a:r>
              <a:rPr lang="en-GB" sz="2800" dirty="0" smtClean="0"/>
              <a:t>In what ways could people or organisations protect themselves from social engineering? </a:t>
            </a:r>
          </a:p>
          <a:p>
            <a:endParaRPr lang="en-GB" sz="2800" dirty="0"/>
          </a:p>
          <a:p>
            <a:endParaRPr lang="en-GB" sz="2800" dirty="0"/>
          </a:p>
          <a:p>
            <a:endParaRPr lang="en-GB" sz="2800" dirty="0" smtClean="0"/>
          </a:p>
          <a:p>
            <a:endParaRPr lang="en-GB" sz="2800" dirty="0"/>
          </a:p>
          <a:p>
            <a:endParaRPr lang="en-GB" sz="2800" dirty="0" smtClean="0"/>
          </a:p>
          <a:p>
            <a:endParaRPr lang="en-GB" sz="2800" dirty="0"/>
          </a:p>
        </p:txBody>
      </p:sp>
    </p:spTree>
    <p:extLst>
      <p:ext uri="{BB962C8B-B14F-4D97-AF65-F5344CB8AC3E}">
        <p14:creationId xmlns:p14="http://schemas.microsoft.com/office/powerpoint/2010/main" val="2313870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a:solidFill>
                  <a:schemeClr val="bg1"/>
                </a:solidFill>
                <a:latin typeface="+mn-lt"/>
              </a:rPr>
              <a:t>Objectives</a:t>
            </a:r>
          </a:p>
        </p:txBody>
      </p:sp>
      <p:graphicFrame>
        <p:nvGraphicFramePr>
          <p:cNvPr id="11" name="Diagram 10"/>
          <p:cNvGraphicFramePr/>
          <p:nvPr>
            <p:extLst>
              <p:ext uri="{D42A27DB-BD31-4B8C-83A1-F6EECF244321}">
                <p14:modId xmlns:p14="http://schemas.microsoft.com/office/powerpoint/2010/main" val="1539820583"/>
              </p:ext>
            </p:extLst>
          </p:nvPr>
        </p:nvGraphicFramePr>
        <p:xfrm>
          <a:off x="827584" y="980728"/>
          <a:ext cx="7488832"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067303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Forms of social engineering</a:t>
            </a:r>
            <a:endParaRPr lang="en-GB" sz="2800" dirty="0">
              <a:solidFill>
                <a:schemeClr val="bg1"/>
              </a:solidFill>
              <a:latin typeface="+mn-lt"/>
            </a:endParaRPr>
          </a:p>
        </p:txBody>
      </p:sp>
      <p:graphicFrame>
        <p:nvGraphicFramePr>
          <p:cNvPr id="11" name="Diagram 10"/>
          <p:cNvGraphicFramePr/>
          <p:nvPr>
            <p:extLst>
              <p:ext uri="{D42A27DB-BD31-4B8C-83A1-F6EECF244321}">
                <p14:modId xmlns:p14="http://schemas.microsoft.com/office/powerpoint/2010/main" val="2874001704"/>
              </p:ext>
            </p:extLst>
          </p:nvPr>
        </p:nvGraphicFramePr>
        <p:xfrm>
          <a:off x="628650" y="1196974"/>
          <a:ext cx="7886700" cy="48243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98989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0" fill="hold"/>
                                        <p:tgtEl>
                                          <p:spTgt spid="11"/>
                                        </p:tgtEl>
                                        <p:attrNameLst>
                                          <p:attrName>ppt_w</p:attrName>
                                        </p:attrNameLst>
                                      </p:cBhvr>
                                      <p:tavLst>
                                        <p:tav tm="0">
                                          <p:val>
                                            <p:fltVal val="0"/>
                                          </p:val>
                                        </p:tav>
                                        <p:tav tm="100000">
                                          <p:val>
                                            <p:strVal val="#ppt_w"/>
                                          </p:val>
                                        </p:tav>
                                      </p:tavLst>
                                    </p:anim>
                                    <p:anim calcmode="lin" valueType="num">
                                      <p:cBhvr>
                                        <p:cTn id="8" dur="5000" fill="hold"/>
                                        <p:tgtEl>
                                          <p:spTgt spid="11"/>
                                        </p:tgtEl>
                                        <p:attrNameLst>
                                          <p:attrName>ppt_h</p:attrName>
                                        </p:attrNameLst>
                                      </p:cBhvr>
                                      <p:tavLst>
                                        <p:tav tm="0">
                                          <p:val>
                                            <p:fltVal val="0"/>
                                          </p:val>
                                        </p:tav>
                                        <p:tav tm="100000">
                                          <p:val>
                                            <p:strVal val="#ppt_h"/>
                                          </p:val>
                                        </p:tav>
                                      </p:tavLst>
                                    </p:anim>
                                    <p:animEffect transition="in" filter="fade">
                                      <p:cBhvr>
                                        <p:cTn id="9" dur="5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1"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Blagging role-play activity</a:t>
            </a:r>
            <a:endParaRPr lang="en-GB" sz="2800" dirty="0">
              <a:solidFill>
                <a:schemeClr val="bg1"/>
              </a:solidFill>
              <a:latin typeface="+mn-lt"/>
            </a:endParaRPr>
          </a:p>
        </p:txBody>
      </p:sp>
      <p:sp>
        <p:nvSpPr>
          <p:cNvPr id="4" name="TextBox 3"/>
          <p:cNvSpPr txBox="1"/>
          <p:nvPr/>
        </p:nvSpPr>
        <p:spPr>
          <a:xfrm>
            <a:off x="628650" y="1800408"/>
            <a:ext cx="7886700" cy="584775"/>
          </a:xfrm>
          <a:prstGeom prst="rect">
            <a:avLst/>
          </a:prstGeom>
          <a:noFill/>
        </p:spPr>
        <p:txBody>
          <a:bodyPr wrap="square" rtlCol="0">
            <a:spAutoFit/>
          </a:bodyPr>
          <a:lstStyle/>
          <a:p>
            <a:r>
              <a:rPr lang="en-GB" sz="3200" dirty="0" smtClean="0">
                <a:latin typeface="+mn-lt"/>
                <a:cs typeface="Arial" panose="020B0604020202020204" pitchFamily="34" charset="0"/>
              </a:rPr>
              <a:t>Work in pairs.</a:t>
            </a:r>
            <a:endParaRPr lang="en-GB" sz="3200" dirty="0">
              <a:latin typeface="+mn-lt"/>
              <a:cs typeface="Arial" panose="020B0604020202020204" pitchFamily="34" charset="0"/>
            </a:endParaRPr>
          </a:p>
        </p:txBody>
      </p:sp>
    </p:spTree>
    <p:extLst>
      <p:ext uri="{BB962C8B-B14F-4D97-AF65-F5344CB8AC3E}">
        <p14:creationId xmlns:p14="http://schemas.microsoft.com/office/powerpoint/2010/main" val="26371577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Phishing </a:t>
            </a:r>
            <a:r>
              <a:rPr lang="en-GB" sz="2800" dirty="0">
                <a:solidFill>
                  <a:schemeClr val="bg1"/>
                </a:solidFill>
                <a:latin typeface="+mn-lt"/>
              </a:rPr>
              <a:t>a</a:t>
            </a:r>
            <a:r>
              <a:rPr lang="en-GB" sz="2800" dirty="0" smtClean="0">
                <a:solidFill>
                  <a:schemeClr val="bg1"/>
                </a:solidFill>
                <a:latin typeface="+mn-lt"/>
              </a:rPr>
              <a:t>ctivity</a:t>
            </a:r>
            <a:endParaRPr lang="en-GB" sz="2800" dirty="0">
              <a:solidFill>
                <a:schemeClr val="bg1"/>
              </a:solidFill>
              <a:latin typeface="+mn-lt"/>
            </a:endParaRPr>
          </a:p>
        </p:txBody>
      </p:sp>
      <p:sp>
        <p:nvSpPr>
          <p:cNvPr id="4" name="TextBox 3"/>
          <p:cNvSpPr txBox="1"/>
          <p:nvPr/>
        </p:nvSpPr>
        <p:spPr>
          <a:xfrm>
            <a:off x="628650" y="1700808"/>
            <a:ext cx="7886700" cy="3170099"/>
          </a:xfrm>
          <a:prstGeom prst="rect">
            <a:avLst/>
          </a:prstGeom>
          <a:noFill/>
        </p:spPr>
        <p:txBody>
          <a:bodyPr wrap="square" rtlCol="0">
            <a:spAutoFit/>
          </a:bodyPr>
          <a:lstStyle/>
          <a:p>
            <a:r>
              <a:rPr lang="en-GB" sz="3200" dirty="0" smtClean="0">
                <a:latin typeface="+mn-lt"/>
                <a:cs typeface="Arial" panose="020B0604020202020204" pitchFamily="34" charset="0"/>
                <a:hlinkClick r:id="rId3"/>
              </a:rPr>
              <a:t>sonicwall.com/phishing/</a:t>
            </a:r>
            <a:endParaRPr lang="en-GB" sz="3200" dirty="0" smtClean="0">
              <a:latin typeface="+mn-lt"/>
              <a:cs typeface="Arial" panose="020B0604020202020204" pitchFamily="34" charset="0"/>
            </a:endParaRPr>
          </a:p>
          <a:p>
            <a:endParaRPr lang="en-GB" sz="2800" dirty="0" smtClean="0">
              <a:latin typeface="+mn-lt"/>
              <a:cs typeface="Arial" panose="020B0604020202020204" pitchFamily="34" charset="0"/>
            </a:endParaRPr>
          </a:p>
          <a:p>
            <a:r>
              <a:rPr lang="en-GB" sz="2800" dirty="0" smtClean="0">
                <a:latin typeface="+mn-lt"/>
                <a:cs typeface="Arial" panose="020B0604020202020204" pitchFamily="34" charset="0"/>
              </a:rPr>
              <a:t>Use this website and click on ‘Start the test’.</a:t>
            </a:r>
          </a:p>
          <a:p>
            <a:endParaRPr lang="en-GB" sz="2800" dirty="0" smtClean="0">
              <a:latin typeface="+mn-lt"/>
              <a:cs typeface="Arial" panose="020B0604020202020204" pitchFamily="34" charset="0"/>
            </a:endParaRPr>
          </a:p>
          <a:p>
            <a:r>
              <a:rPr lang="en-GB" sz="2800" dirty="0" smtClean="0">
                <a:latin typeface="+mn-lt"/>
                <a:cs typeface="Arial" panose="020B0604020202020204" pitchFamily="34" charset="0"/>
              </a:rPr>
              <a:t>Can you identify phishing scams?</a:t>
            </a:r>
          </a:p>
          <a:p>
            <a:endParaRPr lang="en-GB" sz="2800" dirty="0" smtClean="0">
              <a:latin typeface="+mn-lt"/>
              <a:cs typeface="Arial" panose="020B0604020202020204" pitchFamily="34" charset="0"/>
            </a:endParaRPr>
          </a:p>
          <a:p>
            <a:r>
              <a:rPr lang="en-GB" sz="2800" dirty="0" smtClean="0">
                <a:latin typeface="+mn-lt"/>
                <a:cs typeface="Arial" panose="020B0604020202020204" pitchFamily="34" charset="0"/>
              </a:rPr>
              <a:t>What is your phishing IQ?</a:t>
            </a:r>
            <a:endParaRPr lang="en-GB" sz="2800" dirty="0">
              <a:latin typeface="+mn-lt"/>
              <a:cs typeface="Arial" panose="020B0604020202020204" pitchFamily="34" charset="0"/>
            </a:endParaRPr>
          </a:p>
        </p:txBody>
      </p:sp>
    </p:spTree>
    <p:extLst>
      <p:ext uri="{BB962C8B-B14F-4D97-AF65-F5344CB8AC3E}">
        <p14:creationId xmlns:p14="http://schemas.microsoft.com/office/powerpoint/2010/main" val="4267059461"/>
      </p:ext>
    </p:extLst>
  </p:cSld>
  <p:clrMapOvr>
    <a:masterClrMapping/>
  </p:clrMapOvr>
  <p:timing>
    <p:tnLst>
      <p:par>
        <p:cTn id="1" dur="indefinite" restart="never" nodeType="tmRoot"/>
      </p:par>
    </p:tnLst>
  </p:timing>
</p:sld>
</file>

<file path=ppt/theme/theme1.xml><?xml version="1.0" encoding="utf-8"?>
<a:theme xmlns:a="http://schemas.openxmlformats.org/drawingml/2006/main" name="Computer Science template v2">
  <a:themeElements>
    <a:clrScheme name="AQA colours">
      <a:dk1>
        <a:sysClr val="windowText" lastClr="000000"/>
      </a:dk1>
      <a:lt1>
        <a:sysClr val="window" lastClr="FFFFFF"/>
      </a:lt1>
      <a:dk2>
        <a:srgbClr val="44546A"/>
      </a:dk2>
      <a:lt2>
        <a:srgbClr val="E7E6E6"/>
      </a:lt2>
      <a:accent1>
        <a:srgbClr val="412878"/>
      </a:accent1>
      <a:accent2>
        <a:srgbClr val="C8194B"/>
      </a:accent2>
      <a:accent3>
        <a:srgbClr val="D2C8E1"/>
      </a:accent3>
      <a:accent4>
        <a:srgbClr val="9784BE"/>
      </a:accent4>
      <a:accent5>
        <a:srgbClr val="6D51A1"/>
      </a:accent5>
      <a:accent6>
        <a:srgbClr val="2F71AC"/>
      </a:accent6>
      <a:hlink>
        <a:srgbClr val="2F71AC"/>
      </a:hlink>
      <a:folHlink>
        <a:srgbClr val="41287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Computer Science template v2</Template>
  <TotalTime>978</TotalTime>
  <Words>757</Words>
  <Application>Microsoft Office PowerPoint</Application>
  <PresentationFormat>On-screen Show (4:3)</PresentationFormat>
  <Paragraphs>113</Paragraphs>
  <Slides>12</Slides>
  <Notes>9</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Computer Science template v2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2015-10-09T10:47:38Z</cp:lastPrinted>
  <dcterms:created xsi:type="dcterms:W3CDTF">2015-10-06T11:34:12Z</dcterms:created>
  <dcterms:modified xsi:type="dcterms:W3CDTF">2016-05-24T11:22:49Z</dcterms:modified>
</cp:coreProperties>
</file>