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5" r:id="rId3"/>
    <p:sldId id="270" r:id="rId4"/>
    <p:sldId id="272" r:id="rId5"/>
    <p:sldId id="273" r:id="rId6"/>
    <p:sldId id="274" r:id="rId7"/>
    <p:sldId id="286" r:id="rId8"/>
    <p:sldId id="276" r:id="rId9"/>
    <p:sldId id="278" r:id="rId10"/>
    <p:sldId id="271" r:id="rId11"/>
    <p:sldId id="275" r:id="rId12"/>
    <p:sldId id="289" r:id="rId13"/>
    <p:sldId id="287" r:id="rId14"/>
    <p:sldId id="288" r:id="rId15"/>
    <p:sldId id="279" r:id="rId16"/>
    <p:sldId id="280" r:id="rId17"/>
    <p:sldId id="281" r:id="rId18"/>
    <p:sldId id="282" r:id="rId19"/>
    <p:sldId id="283" r:id="rId2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7" clrIdx="0"/>
  <p:cmAuthor id="1" name="Helen Kennedy" initials="HK" lastIdx="2" clrIdx="1"/>
  <p:cmAuthor id="2" name="Nancy" initials="K N" lastIdx="1" clrIdx="2"/>
  <p:cmAuthor id="3" name="Helen" initials="HK" lastIdx="3" clrIdx="3"/>
  <p:cmAuthor id="4" name="Lucy Cowie" initials="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90071" autoAdjust="0"/>
  </p:normalViewPr>
  <p:slideViewPr>
    <p:cSldViewPr showGuides="1">
      <p:cViewPr>
        <p:scale>
          <a:sx n="74" d="100"/>
          <a:sy n="74" d="100"/>
        </p:scale>
        <p:origin x="-348" y="-72"/>
      </p:cViewPr>
      <p:guideLst>
        <p:guide orient="horz" pos="754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2333" y="-11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algn="ctr" rtl="0"/>
          <a:r>
            <a:rPr lang="en-GB" sz="2400" dirty="0" smtClean="0">
              <a:solidFill>
                <a:schemeClr val="tx1"/>
              </a:solidFill>
            </a:rPr>
            <a:t>Understand and explain how the binary search algorithm works</a:t>
          </a:r>
          <a:endParaRPr lang="en-GB" sz="2400" dirty="0">
            <a:solidFill>
              <a:schemeClr val="tx1"/>
            </a:solidFill>
          </a:endParaRPr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757E9491-EFEB-41B2-B3E5-EAE70A20AD9C}">
      <dgm:prSet phldrT="[Text]" custT="1"/>
      <dgm:spPr/>
      <dgm:t>
        <a:bodyPr/>
        <a:lstStyle/>
        <a:p>
          <a:pPr algn="ctr" rtl="0"/>
          <a:r>
            <a:rPr lang="en-GB" sz="2400" dirty="0" smtClean="0">
              <a:solidFill>
                <a:schemeClr val="tx1"/>
              </a:solidFill>
            </a:rPr>
            <a:t>Compare and contrast linear and binary search algorithms</a:t>
          </a:r>
          <a:endParaRPr lang="en-GB" sz="2400" dirty="0">
            <a:solidFill>
              <a:schemeClr val="tx1"/>
            </a:solidFill>
          </a:endParaRPr>
        </a:p>
      </dgm:t>
    </dgm:pt>
    <dgm:pt modelId="{A482A1C0-8B9A-45BD-91D6-113ACFE2C3EB}" type="parTrans" cxnId="{045006A5-6EEE-4566-8421-80068A767C66}">
      <dgm:prSet/>
      <dgm:spPr/>
      <dgm:t>
        <a:bodyPr/>
        <a:lstStyle/>
        <a:p>
          <a:endParaRPr lang="en-GB"/>
        </a:p>
      </dgm:t>
    </dgm:pt>
    <dgm:pt modelId="{6D90BECC-91DE-4ACE-A096-40D5A5DE4050}" type="sibTrans" cxnId="{045006A5-6EEE-4566-8421-80068A767C66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2" custScaleX="216286" custScaleY="75010" custLinFactNeighborY="-17311"/>
      <dgm:spPr/>
    </dgm:pt>
    <dgm:pt modelId="{7C622683-F718-4DBD-9680-E6312A3B7B06}" type="pres">
      <dgm:prSet presAssocID="{E9CA85A4-E6D3-48A3-B740-5AB2489DE156}" presName="Parent1" presStyleLbl="revTx" presStyleIdx="0" presStyleCnt="2" custScaleX="280006" custScaleY="98608" custLinFactNeighborX="3167" custLinFactNeighborY="-551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96FCAA-C09E-4150-8D4B-72B7236DBB09}" type="pres">
      <dgm:prSet presAssocID="{757E9491-EFEB-41B2-B3E5-EAE70A20AD9C}" presName="Accent2" presStyleCnt="0"/>
      <dgm:spPr/>
    </dgm:pt>
    <dgm:pt modelId="{35A0A210-116E-47DE-A3F9-E2216819A2E0}" type="pres">
      <dgm:prSet presAssocID="{757E9491-EFEB-41B2-B3E5-EAE70A20AD9C}" presName="Accent" presStyleLbl="node1" presStyleIdx="1" presStyleCnt="2" custScaleX="251766" custScaleY="75662" custLinFactNeighborX="-9369" custLinFactNeighborY="-21567"/>
      <dgm:spPr/>
    </dgm:pt>
    <dgm:pt modelId="{D131D871-74B1-40B9-BDEA-883D687D3070}" type="pres">
      <dgm:prSet presAssocID="{757E9491-EFEB-41B2-B3E5-EAE70A20AD9C}" presName="Parent2" presStyleLbl="revTx" presStyleIdx="1" presStyleCnt="2" custScaleX="280104" custScaleY="98608" custLinFactNeighborX="-11744" custLinFactNeighborY="-643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045006A5-6EEE-4566-8421-80068A767C66}" srcId="{F87F22A4-A35E-42B1-921E-9D401F34EC57}" destId="{757E9491-EFEB-41B2-B3E5-EAE70A20AD9C}" srcOrd="1" destOrd="0" parTransId="{A482A1C0-8B9A-45BD-91D6-113ACFE2C3EB}" sibTransId="{6D90BECC-91DE-4ACE-A096-40D5A5DE4050}"/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D8E38DBC-C6C9-4632-A8AB-44112308BBF2}" type="presOf" srcId="{757E9491-EFEB-41B2-B3E5-EAE70A20AD9C}" destId="{D131D871-74B1-40B9-BDEA-883D687D3070}" srcOrd="0" destOrd="0" presId="urn:microsoft.com/office/officeart/2009/layout/CircleArrowProcess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  <dgm:cxn modelId="{6487D1F2-FE35-43AE-BB26-571606FBB932}" type="presParOf" srcId="{06CB08F1-1872-4DD7-BC3E-8CC37198B73A}" destId="{9996FCAA-C09E-4150-8D4B-72B7236DBB09}" srcOrd="2" destOrd="0" presId="urn:microsoft.com/office/officeart/2009/layout/CircleArrowProcess"/>
    <dgm:cxn modelId="{B331AD7E-9BEA-4E31-88FD-4BD15716E499}" type="presParOf" srcId="{9996FCAA-C09E-4150-8D4B-72B7236DBB09}" destId="{35A0A210-116E-47DE-A3F9-E2216819A2E0}" srcOrd="0" destOrd="0" presId="urn:microsoft.com/office/officeart/2009/layout/CircleArrowProcess"/>
    <dgm:cxn modelId="{E5348EEB-3FD4-409C-997E-2D0A0A4D786E}" type="presParOf" srcId="{06CB08F1-1872-4DD7-BC3E-8CC37198B73A}" destId="{D131D871-74B1-40B9-BDEA-883D687D3070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029069" y="-168007"/>
          <a:ext cx="6227993" cy="215998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1944215" y="575458"/>
          <a:ext cx="4498420" cy="791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solidFill>
                <a:schemeClr val="tx1"/>
              </a:solidFill>
            </a:rPr>
            <a:t>Understand and explain how the binary search algorithm works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1944215" y="575458"/>
        <a:ext cx="4498420" cy="791997"/>
      </dsp:txXfrm>
    </dsp:sp>
    <dsp:sp modelId="{35A0A210-116E-47DE-A3F9-E2216819A2E0}">
      <dsp:nvSpPr>
        <dsp:cNvPr id="0" name=""/>
        <dsp:cNvSpPr/>
      </dsp:nvSpPr>
      <dsp:spPr>
        <a:xfrm>
          <a:off x="6" y="1583804"/>
          <a:ext cx="6227997" cy="1872461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1D871-74B1-40B9-BDEA-883D687D3070}">
      <dsp:nvSpPr>
        <dsp:cNvPr id="0" name=""/>
        <dsp:cNvSpPr/>
      </dsp:nvSpPr>
      <dsp:spPr>
        <a:xfrm>
          <a:off x="900604" y="2160121"/>
          <a:ext cx="4499994" cy="791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solidFill>
                <a:schemeClr val="tx1"/>
              </a:solidFill>
            </a:rPr>
            <a:t>Compare and contrast linear and binary search algorithms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900604" y="2160121"/>
        <a:ext cx="4499994" cy="791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20/05/2016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extension</a:t>
            </a:r>
            <a:r>
              <a:rPr lang="en-GB" baseline="0" dirty="0" smtClean="0"/>
              <a:t> task starts here.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A printable</a:t>
            </a:r>
            <a:r>
              <a:rPr lang="en-GB" baseline="0" dirty="0" smtClean="0"/>
              <a:t> version is available in the accompanying Word document.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A printable</a:t>
            </a:r>
            <a:r>
              <a:rPr lang="en-GB" baseline="0" dirty="0" smtClean="0"/>
              <a:t> version is available in the accompanying Word document.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47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A printable</a:t>
            </a:r>
            <a:r>
              <a:rPr lang="en-GB" baseline="0" dirty="0" smtClean="0"/>
              <a:t> version is available in the accompanying Word document.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0603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Extension task. </a:t>
            </a:r>
            <a:r>
              <a:rPr lang="en-GB" sz="1200" dirty="0" smtClean="0"/>
              <a:t>Please refer to printable version of slides 12</a:t>
            </a:r>
            <a:r>
              <a:rPr lang="en-GB" sz="1200" baseline="0" dirty="0" smtClean="0"/>
              <a:t>–14 in the accompanying Word document.</a:t>
            </a:r>
            <a:endParaRPr lang="en-GB" sz="12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Extension task.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reasonable to suggest that each individual in the UK probably owns at least one mobile phone or even two. Any answer between 50,000,000 to 200,000,000 records would be reasonable.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Using a linear search it would be easy to code, but using a linear search would be very inefficient/slow using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such a huge database.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512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Continuation</a:t>
            </a:r>
            <a:r>
              <a:rPr lang="en-GB" baseline="0" dirty="0" smtClean="0"/>
              <a:t> of the video from last lesson. Watch from 3:12 minutes to 6:31 minutes.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3196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Print this slide.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One frequently asked question is ‘why is the binary search algorithm better if it requires the data to be sorted first? Surely that is a time-consuming process?’</a:t>
            </a:r>
          </a:p>
          <a:p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answer here is that yes, sorting the data will incur a processing overhead but that you only need do the sort </a:t>
            </a:r>
            <a:r>
              <a:rPr lang="en-GB" sz="11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you can do as many searches as you want thereafter and in reality, that is what will happen. A linear search will always be slower by comparison.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Teachit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education/guides/zgr2mp3/revision/2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QhciTuD3E8&amp;nohtml5=Fals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55576" y="37170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3443" y="2420888"/>
            <a:ext cx="7537114" cy="583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28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203522"/>
            <a:ext cx="4355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3.1.3 Searching algorithms 2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To round things off…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196752"/>
            <a:ext cx="7886700" cy="144016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Recap with BBC Bitesize:</a:t>
            </a:r>
          </a:p>
          <a:p>
            <a:pPr marL="0" indent="0">
              <a:buNone/>
            </a:pPr>
            <a:r>
              <a:rPr lang="en-GB" sz="2800" u="sng" dirty="0" smtClean="0">
                <a:hlinkClick r:id="rId3"/>
              </a:rPr>
              <a:t>bbc.co.uk/education/guides/zgr2mp3/revision/2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The ordered list…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196975"/>
            <a:ext cx="79037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The ordered list we are going to search is shown below:</a:t>
            </a:r>
            <a:endParaRPr lang="en-GB" sz="28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171143"/>
              </p:ext>
            </p:extLst>
          </p:nvPr>
        </p:nvGraphicFramePr>
        <p:xfrm>
          <a:off x="46800" y="3372941"/>
          <a:ext cx="9050400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>
            <a:off x="755576" y="2520414"/>
            <a:ext cx="1600612" cy="9805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96743" y="2204864"/>
            <a:ext cx="3076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n-lt"/>
              </a:rPr>
              <a:t>Position of item in list</a:t>
            </a:r>
            <a:endParaRPr lang="en-GB" sz="24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555882" y="4437112"/>
            <a:ext cx="64171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7600" y="4828510"/>
            <a:ext cx="2420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n-lt"/>
              </a:rPr>
              <a:t>Value of item </a:t>
            </a:r>
            <a:r>
              <a:rPr lang="en-GB" sz="2400" b="1" dirty="0" smtClean="0">
                <a:latin typeface="+mn-lt"/>
              </a:rPr>
              <a:t>[4]</a:t>
            </a:r>
            <a:endParaRPr lang="en-GB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536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Binary </a:t>
            </a:r>
            <a:r>
              <a:rPr lang="en-GB" sz="2800" dirty="0">
                <a:solidFill>
                  <a:schemeClr val="bg1"/>
                </a:solidFill>
              </a:rPr>
              <a:t>search algorithm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234" y="1196752"/>
            <a:ext cx="79261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Store SearchTerm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StartPointer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&lt;- 1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EndPointer &lt;- DataSetSize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MidPointer &lt;- (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StartPointer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+ EndPointer ) / 2 </a:t>
            </a: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(round answer down</a:t>
            </a:r>
            <a:r>
              <a:rPr lang="en-GB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If Record[MidPointer] &lt; SearchTerm Then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StartPointer &lt;- MidPointer + 1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End If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If Record[MidPointer] &gt; SearchTerm Then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EndPointer &lt;- MidPointer – 1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End If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Until Record[MidPointer] = SearchTerm OR StartPointer = EndPointer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29090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659395"/>
              </p:ext>
            </p:extLst>
          </p:nvPr>
        </p:nvGraphicFramePr>
        <p:xfrm>
          <a:off x="257781" y="1772816"/>
          <a:ext cx="8628438" cy="30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000"/>
                <a:gridCol w="323398"/>
                <a:gridCol w="323398"/>
                <a:gridCol w="323398"/>
                <a:gridCol w="323398"/>
                <a:gridCol w="323398"/>
                <a:gridCol w="323398"/>
                <a:gridCol w="323398"/>
                <a:gridCol w="323398"/>
                <a:gridCol w="32339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  <a:gridCol w="407488"/>
              </a:tblGrid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Position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[2]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[3]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[4]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[5]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[6]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[7]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[8]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[9]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[10]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[11]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[12]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[13]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[14]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[15]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[16]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[17]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[18]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[19]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[20]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[21]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Loop #1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11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26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67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Loop #2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11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26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67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Loop #3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11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26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67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Loop #4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11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26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67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08000" marR="615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Loop #5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11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19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26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29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43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45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49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67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78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99</a:t>
                      </a:r>
                      <a:endParaRPr lang="en-GB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Data area covered during each loop </a:t>
            </a:r>
          </a:p>
        </p:txBody>
      </p:sp>
    </p:spTree>
    <p:extLst>
      <p:ext uri="{BB962C8B-B14F-4D97-AF65-F5344CB8AC3E}">
        <p14:creationId xmlns:p14="http://schemas.microsoft.com/office/powerpoint/2010/main" val="97572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437820"/>
              </p:ext>
            </p:extLst>
          </p:nvPr>
        </p:nvGraphicFramePr>
        <p:xfrm>
          <a:off x="107504" y="1226656"/>
          <a:ext cx="8961345" cy="5109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2000"/>
                <a:gridCol w="864000"/>
                <a:gridCol w="864000"/>
                <a:gridCol w="864000"/>
                <a:gridCol w="828000"/>
                <a:gridCol w="792000"/>
                <a:gridCol w="1368000"/>
                <a:gridCol w="1332000"/>
                <a:gridCol w="1437345"/>
              </a:tblGrid>
              <a:tr h="468160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DataSetSize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SearchTerm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StartPointer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EndPointer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MidPointer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Record[MidPointer] &lt; SearchTerm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Record[MidPointer] &gt; SearchTerm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[END] Record[MidPointer] = SearchTerm OR StartPointer = EndPointer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8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Only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of these conditions should be met for each 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iteration.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9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Fixed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21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Input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43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Initial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21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13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Loop 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12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(1 + 21 = 22)/2 = 11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18 &lt; 43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13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Loop 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15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(12 + 21 = 33)/2 = 16*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45 &gt; 43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13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Loop 3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14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(12 + 15 = 27)/2 = 13*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26 &lt; 43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13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Loop 4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15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(14 + 15 = 27)/2 = 14*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29 &lt; 43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55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Loop 5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(15 + 15 = 30)</a:t>
                      </a:r>
                      <a:r>
                        <a:rPr lang="en-GB" sz="1050" dirty="0" smtClean="0">
                          <a:effectLst/>
                          <a:latin typeface="+mn-lt"/>
                        </a:rPr>
                        <a:t>/2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= 15*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Met!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Record[MidPointer] = SearchTerm</a:t>
                      </a:r>
                      <a:endParaRPr lang="en-GB" sz="105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104">
                <a:tc gridSpan="9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 = Rounded  down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63624" marR="63624" marT="63624" marB="636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Trace table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79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Following the binary search algorithm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188" y="1196752"/>
            <a:ext cx="78876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n-lt"/>
              </a:rPr>
              <a:t>Loop  #1</a:t>
            </a:r>
            <a:r>
              <a:rPr lang="en-GB" sz="2000" dirty="0" smtClean="0">
                <a:latin typeface="+mn-lt"/>
              </a:rPr>
              <a:t> – [On entering loop, </a:t>
            </a:r>
            <a:r>
              <a:rPr lang="en-GB" sz="2000" dirty="0" err="1" smtClean="0">
                <a:latin typeface="+mn-lt"/>
              </a:rPr>
              <a:t>StartPointer</a:t>
            </a:r>
            <a:r>
              <a:rPr lang="en-GB" sz="2000" dirty="0" smtClean="0">
                <a:latin typeface="+mn-lt"/>
              </a:rPr>
              <a:t> = 1, </a:t>
            </a:r>
            <a:r>
              <a:rPr lang="en-GB" sz="2000" dirty="0" err="1" smtClean="0">
                <a:latin typeface="+mn-lt"/>
              </a:rPr>
              <a:t>EndPointer</a:t>
            </a:r>
            <a:r>
              <a:rPr lang="en-GB" sz="2000" dirty="0" smtClean="0">
                <a:latin typeface="+mn-lt"/>
              </a:rPr>
              <a:t> = 21, Search term = 43]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Midpoint &lt;- </a:t>
            </a:r>
            <a:r>
              <a:rPr lang="en-GB" sz="2000" b="1" dirty="0" smtClean="0">
                <a:latin typeface="+mn-lt"/>
              </a:rPr>
              <a:t>Cell [11] </a:t>
            </a:r>
            <a:r>
              <a:rPr lang="en-GB" sz="2000" dirty="0" smtClean="0">
                <a:latin typeface="+mn-lt"/>
              </a:rPr>
              <a:t>= 18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Condition now met has requirement = Change </a:t>
            </a:r>
            <a:r>
              <a:rPr lang="en-GB" sz="2000" dirty="0" err="1">
                <a:latin typeface="+mn-lt"/>
              </a:rPr>
              <a:t>S</a:t>
            </a:r>
            <a:r>
              <a:rPr lang="en-GB" sz="2000" dirty="0" err="1" smtClean="0">
                <a:latin typeface="+mn-lt"/>
              </a:rPr>
              <a:t>tartPointer</a:t>
            </a: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 </a:t>
            </a:r>
          </a:p>
          <a:p>
            <a:r>
              <a:rPr lang="en-GB" sz="2000" dirty="0" smtClean="0">
                <a:latin typeface="+mn-lt"/>
              </a:rPr>
              <a:t>Start point &lt;- 12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172775"/>
              </p:ext>
            </p:extLst>
          </p:nvPr>
        </p:nvGraphicFramePr>
        <p:xfrm>
          <a:off x="148054" y="4293224"/>
          <a:ext cx="8847893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9"/>
                <a:gridCol w="368699"/>
                <a:gridCol w="368700"/>
                <a:gridCol w="368699"/>
                <a:gridCol w="368699"/>
                <a:gridCol w="368699"/>
                <a:gridCol w="368700"/>
                <a:gridCol w="368699"/>
                <a:gridCol w="368699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1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Following the binary search algorithm </a:t>
            </a:r>
            <a:r>
              <a:rPr lang="en-GB" sz="2800" dirty="0" smtClean="0">
                <a:solidFill>
                  <a:schemeClr val="bg1"/>
                </a:solidFill>
              </a:rPr>
              <a:t>2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9037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n-lt"/>
              </a:rPr>
              <a:t>Loop #2</a:t>
            </a:r>
            <a:r>
              <a:rPr lang="en-GB" sz="2000" dirty="0" smtClean="0">
                <a:latin typeface="+mn-lt"/>
              </a:rPr>
              <a:t> 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Midpoint &lt;- </a:t>
            </a:r>
            <a:r>
              <a:rPr lang="en-GB" b="1" dirty="0" smtClean="0">
                <a:latin typeface="+mn-lt"/>
              </a:rPr>
              <a:t>Cell [16] </a:t>
            </a:r>
            <a:r>
              <a:rPr lang="en-GB" sz="2000" dirty="0" smtClean="0">
                <a:latin typeface="+mn-lt"/>
              </a:rPr>
              <a:t>= 45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Condition now met has requirement = Change </a:t>
            </a:r>
            <a:r>
              <a:rPr lang="en-GB" sz="2000" dirty="0" err="1">
                <a:latin typeface="+mn-lt"/>
              </a:rPr>
              <a:t>E</a:t>
            </a:r>
            <a:r>
              <a:rPr lang="en-GB" sz="2000" dirty="0" err="1" smtClean="0">
                <a:latin typeface="+mn-lt"/>
              </a:rPr>
              <a:t>ndPointer</a:t>
            </a: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 </a:t>
            </a:r>
          </a:p>
          <a:p>
            <a:r>
              <a:rPr lang="en-GB" sz="2000" dirty="0" smtClean="0">
                <a:latin typeface="+mn-lt"/>
              </a:rPr>
              <a:t>End point &lt;- 15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741439"/>
              </p:ext>
            </p:extLst>
          </p:nvPr>
        </p:nvGraphicFramePr>
        <p:xfrm>
          <a:off x="148054" y="4293224"/>
          <a:ext cx="8847893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9"/>
                <a:gridCol w="368699"/>
                <a:gridCol w="368700"/>
                <a:gridCol w="368699"/>
                <a:gridCol w="368699"/>
                <a:gridCol w="368699"/>
                <a:gridCol w="368700"/>
                <a:gridCol w="368699"/>
                <a:gridCol w="368699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19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Following the binary search algorithm </a:t>
            </a:r>
            <a:r>
              <a:rPr lang="en-GB" sz="2800" dirty="0" smtClean="0">
                <a:solidFill>
                  <a:schemeClr val="bg1"/>
                </a:solidFill>
              </a:rPr>
              <a:t>3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188" y="1196752"/>
            <a:ext cx="79041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n-lt"/>
              </a:rPr>
              <a:t>Loop #3</a:t>
            </a:r>
            <a:r>
              <a:rPr lang="en-GB" sz="2000" dirty="0" smtClean="0">
                <a:latin typeface="+mn-lt"/>
              </a:rPr>
              <a:t>  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Midpoint &lt;- </a:t>
            </a:r>
            <a:r>
              <a:rPr lang="en-GB" b="1" dirty="0" smtClean="0">
                <a:latin typeface="+mn-lt"/>
              </a:rPr>
              <a:t>Cell [13] </a:t>
            </a:r>
            <a:r>
              <a:rPr lang="en-GB" sz="2000" dirty="0" smtClean="0">
                <a:latin typeface="+mn-lt"/>
              </a:rPr>
              <a:t>= 26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Condition has now met requirement = Change </a:t>
            </a:r>
            <a:r>
              <a:rPr lang="en-GB" sz="2000" dirty="0" err="1">
                <a:latin typeface="+mn-lt"/>
              </a:rPr>
              <a:t>S</a:t>
            </a:r>
            <a:r>
              <a:rPr lang="en-GB" sz="2000" dirty="0" err="1" smtClean="0">
                <a:latin typeface="+mn-lt"/>
              </a:rPr>
              <a:t>tartPointer</a:t>
            </a: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 </a:t>
            </a:r>
          </a:p>
          <a:p>
            <a:r>
              <a:rPr lang="en-GB" sz="2000" dirty="0" smtClean="0">
                <a:latin typeface="+mn-lt"/>
              </a:rPr>
              <a:t>Start point &lt;- 14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480001"/>
              </p:ext>
            </p:extLst>
          </p:nvPr>
        </p:nvGraphicFramePr>
        <p:xfrm>
          <a:off x="148054" y="4293224"/>
          <a:ext cx="8847893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9"/>
                <a:gridCol w="368699"/>
                <a:gridCol w="368700"/>
                <a:gridCol w="368699"/>
                <a:gridCol w="368699"/>
                <a:gridCol w="368699"/>
                <a:gridCol w="368700"/>
                <a:gridCol w="368699"/>
                <a:gridCol w="368699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03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Following the binary search algorithm 4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9037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n-lt"/>
              </a:rPr>
              <a:t>Loop #4</a:t>
            </a:r>
            <a:r>
              <a:rPr lang="en-GB" sz="2000" dirty="0" smtClean="0">
                <a:latin typeface="+mn-lt"/>
              </a:rPr>
              <a:t>  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Midpoint &lt;- </a:t>
            </a:r>
            <a:r>
              <a:rPr lang="en-GB" b="1" dirty="0" smtClean="0">
                <a:latin typeface="+mn-lt"/>
              </a:rPr>
              <a:t>Cell [14] </a:t>
            </a:r>
            <a:r>
              <a:rPr lang="en-GB" sz="2000" dirty="0" smtClean="0">
                <a:latin typeface="+mn-lt"/>
              </a:rPr>
              <a:t>= 29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Condition has now met requirement = Change </a:t>
            </a:r>
            <a:r>
              <a:rPr lang="en-GB" sz="2000" dirty="0" err="1">
                <a:latin typeface="+mn-lt"/>
              </a:rPr>
              <a:t>S</a:t>
            </a:r>
            <a:r>
              <a:rPr lang="en-GB" sz="2000" dirty="0" err="1" smtClean="0">
                <a:latin typeface="+mn-lt"/>
              </a:rPr>
              <a:t>tartPointer</a:t>
            </a:r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 </a:t>
            </a:r>
          </a:p>
          <a:p>
            <a:r>
              <a:rPr lang="en-GB" sz="2000" dirty="0" smtClean="0">
                <a:latin typeface="+mn-lt"/>
              </a:rPr>
              <a:t>Start point &lt;- 15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69214"/>
              </p:ext>
            </p:extLst>
          </p:nvPr>
        </p:nvGraphicFramePr>
        <p:xfrm>
          <a:off x="148054" y="4293224"/>
          <a:ext cx="8847893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9"/>
                <a:gridCol w="368699"/>
                <a:gridCol w="368700"/>
                <a:gridCol w="368699"/>
                <a:gridCol w="368699"/>
                <a:gridCol w="368699"/>
                <a:gridCol w="368700"/>
                <a:gridCol w="368699"/>
                <a:gridCol w="368699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89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Following the binary search </a:t>
            </a:r>
            <a:r>
              <a:rPr lang="en-GB" sz="2800" smtClean="0">
                <a:solidFill>
                  <a:schemeClr val="bg1"/>
                </a:solidFill>
              </a:rPr>
              <a:t>algorithm 5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9037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n-lt"/>
              </a:rPr>
              <a:t>Loop #5</a:t>
            </a:r>
            <a:r>
              <a:rPr lang="en-GB" sz="2000" dirty="0" smtClean="0">
                <a:latin typeface="+mn-lt"/>
              </a:rPr>
              <a:t>  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Midpoint &lt;- </a:t>
            </a:r>
            <a:r>
              <a:rPr lang="en-GB" b="1" dirty="0" smtClean="0">
                <a:latin typeface="+mn-lt"/>
              </a:rPr>
              <a:t>Cell [15] </a:t>
            </a:r>
            <a:r>
              <a:rPr lang="en-GB" sz="2000" dirty="0" smtClean="0">
                <a:latin typeface="+mn-lt"/>
              </a:rPr>
              <a:t>= 43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Condition met = Search term matched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Exit program!</a:t>
            </a:r>
          </a:p>
          <a:p>
            <a:r>
              <a:rPr lang="en-GB" sz="2000" dirty="0" smtClean="0">
                <a:latin typeface="+mn-lt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23775"/>
              </p:ext>
            </p:extLst>
          </p:nvPr>
        </p:nvGraphicFramePr>
        <p:xfrm>
          <a:off x="148054" y="4293224"/>
          <a:ext cx="8847893" cy="115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9"/>
                <a:gridCol w="368699"/>
                <a:gridCol w="368700"/>
                <a:gridCol w="368699"/>
                <a:gridCol w="368699"/>
                <a:gridCol w="368699"/>
                <a:gridCol w="368700"/>
                <a:gridCol w="368699"/>
                <a:gridCol w="368699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  <a:gridCol w="460800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[12]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[13]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[14]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[15]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[16]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[17]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[18]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[19]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[20]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[21]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49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67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78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99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60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28650" y="1196752"/>
            <a:ext cx="78867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software company is asked to create a program for searching through a database 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mobile-phone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records for everyone owning a phone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UK so that any individual’s number can be retrieved.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records might need to be searched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through?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Think </a:t>
            </a:r>
            <a:r>
              <a:rPr lang="en-GB" sz="2800" smtClean="0">
                <a:solidFill>
                  <a:schemeClr val="bg1"/>
                </a:solidFill>
                <a:latin typeface="+mn-lt"/>
              </a:rPr>
              <a:t>about this…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452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163962964"/>
              </p:ext>
            </p:extLst>
          </p:nvPr>
        </p:nvGraphicFramePr>
        <p:xfrm>
          <a:off x="827584" y="1628800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Introduction to binary searching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199430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11188" y="1199430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We looked previously at performing a linear search and saw that it can be inefficient.</a:t>
            </a:r>
          </a:p>
          <a:p>
            <a:endParaRPr lang="en-GB" sz="2800" dirty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A more efficient algorithm is the </a:t>
            </a:r>
            <a:r>
              <a:rPr lang="en-GB" sz="2800" b="1" dirty="0" smtClean="0">
                <a:latin typeface="+mn-lt"/>
              </a:rPr>
              <a:t>binary search</a:t>
            </a:r>
            <a:r>
              <a:rPr lang="en-GB" sz="2800" dirty="0" smtClean="0">
                <a:latin typeface="+mn-lt"/>
              </a:rPr>
              <a:t>.</a:t>
            </a:r>
          </a:p>
          <a:p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16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Definition of a binary search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695" y="1196752"/>
            <a:ext cx="7886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method for searching data that splits datasets into two components repeatedly until the search term is located.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dataset?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collection of data, e.g. a table in a database.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Why do we use the word binary?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Binary implies two states – here we talk about splitting a dataset into two.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48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Before we can start…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9547" y="1196752"/>
            <a:ext cx="7886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A binary search can only work with an </a:t>
            </a:r>
            <a:r>
              <a:rPr lang="en-GB" sz="2800" b="1" dirty="0" smtClean="0">
                <a:latin typeface="+mn-lt"/>
              </a:rPr>
              <a:t>ordered list</a:t>
            </a:r>
            <a:r>
              <a:rPr lang="en-GB" sz="2800" dirty="0" smtClean="0">
                <a:latin typeface="+mn-lt"/>
              </a:rPr>
              <a:t>.</a:t>
            </a:r>
          </a:p>
          <a:p>
            <a:endParaRPr lang="en-GB" sz="2800" dirty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An ordered list is one where the fields are sorted in a preferred order, e.g. by numerical or alphabetical order.</a:t>
            </a:r>
          </a:p>
          <a:p>
            <a:endParaRPr lang="en-GB" sz="2800" dirty="0" smtClean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Besides </a:t>
            </a:r>
            <a:r>
              <a:rPr lang="en-GB" sz="2800" dirty="0">
                <a:latin typeface="+mn-lt"/>
              </a:rPr>
              <a:t>the list being sorted, we will also </a:t>
            </a:r>
            <a:r>
              <a:rPr lang="en-GB" sz="2800" dirty="0" smtClean="0">
                <a:latin typeface="+mn-lt"/>
              </a:rPr>
              <a:t>need to know </a:t>
            </a:r>
            <a:r>
              <a:rPr lang="en-GB" sz="2800" dirty="0">
                <a:latin typeface="+mn-lt"/>
              </a:rPr>
              <a:t>its </a:t>
            </a:r>
            <a:r>
              <a:rPr lang="en-GB" sz="2800" dirty="0" smtClean="0">
                <a:latin typeface="+mn-lt"/>
              </a:rPr>
              <a:t>size to enable </a:t>
            </a:r>
            <a:r>
              <a:rPr lang="en-GB" sz="2800" dirty="0">
                <a:latin typeface="+mn-lt"/>
              </a:rPr>
              <a:t>us to identify the middle of the </a:t>
            </a:r>
            <a:r>
              <a:rPr lang="en-GB" sz="2800" dirty="0" smtClean="0">
                <a:latin typeface="+mn-lt"/>
              </a:rPr>
              <a:t>list.</a:t>
            </a:r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639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Watch this video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1933" y="2924944"/>
            <a:ext cx="7913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youtube.com/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watch?v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=JQhciTuD3E8&amp;nohtml5=False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Binary search algorithm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8867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Store SearchTerm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StartPointer  &lt;- 1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EndPointer &lt;- DataSetSize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MidPointer &lt;- (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StartPointer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+ EndPointer ) / 2 </a:t>
            </a: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(round answer down</a:t>
            </a:r>
            <a:r>
              <a:rPr lang="en-GB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If Record[MidPointer] &lt; SearchTerm Then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StartPointer &lt;- MidPointer + 1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End If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If Record[MidPointer] &gt; SearchTerm Then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EndPointer &lt;- MidPointer – 1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End If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Until Record[MidPointer] = SearchTerm OR StartPointer = EndPointer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105" y="1052736"/>
            <a:ext cx="7886700" cy="64539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47640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</a:rPr>
              <a:t>Comparing linear and binary </a:t>
            </a:r>
            <a:r>
              <a:rPr lang="en-GB" sz="2800" dirty="0" smtClean="0">
                <a:solidFill>
                  <a:schemeClr val="bg1"/>
                </a:solidFill>
              </a:rPr>
              <a:t>searches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9234" y="1196752"/>
            <a:ext cx="79261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A </a:t>
            </a:r>
            <a:r>
              <a:rPr lang="en-GB" sz="2800" b="1" dirty="0" smtClean="0">
                <a:latin typeface="+mn-lt"/>
              </a:rPr>
              <a:t>linear search </a:t>
            </a:r>
            <a:r>
              <a:rPr lang="en-GB" sz="2800" dirty="0" smtClean="0">
                <a:latin typeface="+mn-lt"/>
              </a:rPr>
              <a:t>has an algorithm that is </a:t>
            </a:r>
            <a:r>
              <a:rPr lang="en-GB" sz="2800" b="1" dirty="0" smtClean="0">
                <a:latin typeface="+mn-lt"/>
              </a:rPr>
              <a:t>easier to understand</a:t>
            </a:r>
            <a:r>
              <a:rPr lang="en-GB" sz="2800" dirty="0" smtClean="0">
                <a:latin typeface="+mn-lt"/>
              </a:rPr>
              <a:t>, whereas the binary search algorithm is more complex.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800" dirty="0" smtClean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The </a:t>
            </a:r>
            <a:r>
              <a:rPr lang="en-GB" sz="2800" b="1" dirty="0" smtClean="0">
                <a:latin typeface="+mn-lt"/>
              </a:rPr>
              <a:t>binary search </a:t>
            </a:r>
            <a:r>
              <a:rPr lang="en-GB" sz="2800" dirty="0" smtClean="0">
                <a:latin typeface="+mn-lt"/>
              </a:rPr>
              <a:t>will be </a:t>
            </a:r>
            <a:r>
              <a:rPr lang="en-GB" sz="2800" b="1" dirty="0" smtClean="0">
                <a:latin typeface="+mn-lt"/>
              </a:rPr>
              <a:t>much quicker </a:t>
            </a:r>
            <a:r>
              <a:rPr lang="en-GB" sz="2800" dirty="0" smtClean="0">
                <a:latin typeface="+mn-lt"/>
              </a:rPr>
              <a:t>than a linear search – particularly where the volume of data being searched is large.</a:t>
            </a:r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02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1053</TotalTime>
  <Words>1686</Words>
  <Application>Microsoft Office PowerPoint</Application>
  <PresentationFormat>On-screen Show (4:3)</PresentationFormat>
  <Paragraphs>616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2016-05-20T15:21:30Z</cp:lastPrinted>
  <dcterms:created xsi:type="dcterms:W3CDTF">2015-10-06T11:34:12Z</dcterms:created>
  <dcterms:modified xsi:type="dcterms:W3CDTF">2016-05-20T15:23:36Z</dcterms:modified>
</cp:coreProperties>
</file>