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70" r:id="rId3"/>
    <p:sldId id="278" r:id="rId4"/>
    <p:sldId id="282" r:id="rId5"/>
    <p:sldId id="258" r:id="rId6"/>
    <p:sldId id="281" r:id="rId7"/>
    <p:sldId id="280" r:id="rId8"/>
    <p:sldId id="261" r:id="rId9"/>
    <p:sldId id="260" r:id="rId10"/>
    <p:sldId id="283" r:id="rId11"/>
    <p:sldId id="271" r:id="rId12"/>
    <p:sldId id="276" r:id="rId13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ran Hamilton" initials="FH" lastIdx="5" clrIdx="0"/>
  <p:cmAuthor id="1" name="Helen Kennedy" initials="HK" lastIdx="2" clrIdx="1"/>
  <p:cmAuthor id="2" name="Nancy" initials="K N" lastIdx="1" clrIdx="2"/>
  <p:cmAuthor id="3" name="Olivia Date" initials="" lastIdx="2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009900"/>
    <a:srgbClr val="CC0000"/>
    <a:srgbClr val="800000"/>
    <a:srgbClr val="FF9933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35" autoAdjust="0"/>
    <p:restoredTop sz="88600" autoAdjust="0"/>
  </p:normalViewPr>
  <p:slideViewPr>
    <p:cSldViewPr showGuides="1">
      <p:cViewPr>
        <p:scale>
          <a:sx n="73" d="100"/>
          <a:sy n="73" d="100"/>
        </p:scale>
        <p:origin x="-378" y="-54"/>
      </p:cViewPr>
      <p:guideLst>
        <p:guide orient="horz" pos="754"/>
        <p:guide pos="24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87F22A4-A35E-42B1-921E-9D401F34EC57}" type="doc">
      <dgm:prSet loTypeId="urn:microsoft.com/office/officeart/2009/layout/CircleArrowProcess" loCatId="cycle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en-GB"/>
        </a:p>
      </dgm:t>
    </dgm:pt>
    <dgm:pt modelId="{E9CA85A4-E6D3-48A3-B740-5AB2489DE156}">
      <dgm:prSet phldrT="[Text]" custT="1"/>
      <dgm:spPr/>
      <dgm:t>
        <a:bodyPr/>
        <a:lstStyle/>
        <a:p>
          <a:pPr rtl="0"/>
          <a:r>
            <a:rPr lang="en-GB" sz="2000" dirty="0" smtClean="0"/>
            <a:t>Know about historical instances of data representation.</a:t>
          </a:r>
          <a:endParaRPr lang="en-GB" sz="2000" dirty="0"/>
        </a:p>
      </dgm:t>
    </dgm:pt>
    <dgm:pt modelId="{2C59DB7C-3FCC-4840-BA58-A8FB4F3DB731}" type="parTrans" cxnId="{95531D00-03B6-4BFA-BB95-A84B38ED21F2}">
      <dgm:prSet/>
      <dgm:spPr/>
      <dgm:t>
        <a:bodyPr/>
        <a:lstStyle/>
        <a:p>
          <a:endParaRPr lang="en-GB"/>
        </a:p>
      </dgm:t>
    </dgm:pt>
    <dgm:pt modelId="{EFF3866B-1701-4FE1-9C6E-55B7A495E284}" type="sibTrans" cxnId="{95531D00-03B6-4BFA-BB95-A84B38ED21F2}">
      <dgm:prSet/>
      <dgm:spPr/>
      <dgm:t>
        <a:bodyPr/>
        <a:lstStyle/>
        <a:p>
          <a:endParaRPr lang="en-GB"/>
        </a:p>
      </dgm:t>
    </dgm:pt>
    <dgm:pt modelId="{25DD1472-7DD5-42FA-8694-F26170F8C5EB}">
      <dgm:prSet phldrT="[Text]" custT="1"/>
      <dgm:spPr/>
      <dgm:t>
        <a:bodyPr/>
        <a:lstStyle/>
        <a:p>
          <a:pPr rtl="0"/>
          <a:r>
            <a:rPr lang="en-GB" sz="2000" dirty="0" smtClean="0"/>
            <a:t>Define what is meant by a number base.</a:t>
          </a:r>
          <a:endParaRPr lang="en-GB" sz="2000" dirty="0"/>
        </a:p>
      </dgm:t>
    </dgm:pt>
    <dgm:pt modelId="{737B8DAD-D7E1-4699-A7D9-27B9137CACCC}" type="parTrans" cxnId="{CE29DB21-7F67-4314-9E18-82515EF67B49}">
      <dgm:prSet/>
      <dgm:spPr/>
      <dgm:t>
        <a:bodyPr/>
        <a:lstStyle/>
        <a:p>
          <a:endParaRPr lang="en-GB"/>
        </a:p>
      </dgm:t>
    </dgm:pt>
    <dgm:pt modelId="{B5E4666D-6D2E-418D-8227-E5377E0415DF}" type="sibTrans" cxnId="{CE29DB21-7F67-4314-9E18-82515EF67B49}">
      <dgm:prSet/>
      <dgm:spPr/>
      <dgm:t>
        <a:bodyPr/>
        <a:lstStyle/>
        <a:p>
          <a:endParaRPr lang="en-GB"/>
        </a:p>
      </dgm:t>
    </dgm:pt>
    <dgm:pt modelId="{7919CE9B-787D-420E-AFDF-DF038DAB1DA8}">
      <dgm:prSet phldrT="[Text]" custT="1"/>
      <dgm:spPr/>
      <dgm:t>
        <a:bodyPr/>
        <a:lstStyle/>
        <a:p>
          <a:pPr rtl="0"/>
          <a:r>
            <a:rPr lang="en-GB" sz="2000" dirty="0" smtClean="0"/>
            <a:t>Know about the differences in magnitude between different bases.</a:t>
          </a:r>
          <a:endParaRPr lang="en-GB" sz="2000" dirty="0"/>
        </a:p>
      </dgm:t>
    </dgm:pt>
    <dgm:pt modelId="{ABD34BE5-EF45-47AF-8FD0-84E9E14D024E}" type="parTrans" cxnId="{6CD73074-A078-426A-971D-E6F27186053D}">
      <dgm:prSet/>
      <dgm:spPr/>
      <dgm:t>
        <a:bodyPr/>
        <a:lstStyle/>
        <a:p>
          <a:endParaRPr lang="en-GB"/>
        </a:p>
      </dgm:t>
    </dgm:pt>
    <dgm:pt modelId="{1DDE2443-7A5B-4232-9B3D-4796E022DCBD}" type="sibTrans" cxnId="{6CD73074-A078-426A-971D-E6F27186053D}">
      <dgm:prSet/>
      <dgm:spPr/>
      <dgm:t>
        <a:bodyPr/>
        <a:lstStyle/>
        <a:p>
          <a:endParaRPr lang="en-GB"/>
        </a:p>
      </dgm:t>
    </dgm:pt>
    <dgm:pt modelId="{06CB08F1-1872-4DD7-BC3E-8CC37198B73A}" type="pres">
      <dgm:prSet presAssocID="{F87F22A4-A35E-42B1-921E-9D401F34EC57}" presName="Name0" presStyleCnt="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endParaRPr lang="en-GB"/>
        </a:p>
      </dgm:t>
    </dgm:pt>
    <dgm:pt modelId="{F71DFCBB-4C9B-4D64-9922-03B6B45E4564}" type="pres">
      <dgm:prSet presAssocID="{E9CA85A4-E6D3-48A3-B740-5AB2489DE156}" presName="Accent1" presStyleCnt="0"/>
      <dgm:spPr/>
    </dgm:pt>
    <dgm:pt modelId="{939FCBA8-2F89-4D07-8E71-090EB9025915}" type="pres">
      <dgm:prSet presAssocID="{E9CA85A4-E6D3-48A3-B740-5AB2489DE156}" presName="Accent" presStyleLbl="node1" presStyleIdx="0" presStyleCnt="3" custScaleX="222894" custScaleY="122159"/>
      <dgm:spPr/>
    </dgm:pt>
    <dgm:pt modelId="{7C622683-F718-4DBD-9680-E6312A3B7B06}" type="pres">
      <dgm:prSet presAssocID="{E9CA85A4-E6D3-48A3-B740-5AB2489DE156}" presName="Parent1" presStyleLbl="revTx" presStyleIdx="0" presStyleCnt="3" custScaleX="220531" custLinFactNeighborX="6156" custLinFactNeighborY="-3699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A2C2B8A-BEF9-4007-A628-52AC19F0D91C}" type="pres">
      <dgm:prSet presAssocID="{25DD1472-7DD5-42FA-8694-F26170F8C5EB}" presName="Accent2" presStyleCnt="0"/>
      <dgm:spPr/>
    </dgm:pt>
    <dgm:pt modelId="{841DC263-0B03-417E-815C-D7B02EA1CF2C}" type="pres">
      <dgm:prSet presAssocID="{25DD1472-7DD5-42FA-8694-F26170F8C5EB}" presName="Accent" presStyleLbl="node1" presStyleIdx="1" presStyleCnt="3" custScaleX="255322" custScaleY="109907"/>
      <dgm:spPr/>
    </dgm:pt>
    <dgm:pt modelId="{F5CC4046-AFD3-4D54-AF14-80FFE4212712}" type="pres">
      <dgm:prSet presAssocID="{25DD1472-7DD5-42FA-8694-F26170F8C5EB}" presName="Parent2" presStyleLbl="revTx" presStyleIdx="1" presStyleCnt="3" custScaleX="204840" custLinFactNeighborX="-70305" custLinFactNeighborY="-794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BCFD160-0392-4958-A722-39EDF8BA3737}" type="pres">
      <dgm:prSet presAssocID="{7919CE9B-787D-420E-AFDF-DF038DAB1DA8}" presName="Accent3" presStyleCnt="0"/>
      <dgm:spPr/>
    </dgm:pt>
    <dgm:pt modelId="{747A7AA4-BC63-4C34-9B7B-9F368F9A902F}" type="pres">
      <dgm:prSet presAssocID="{7919CE9B-787D-420E-AFDF-DF038DAB1DA8}" presName="Accent" presStyleLbl="node1" presStyleIdx="2" presStyleCnt="3" custScaleX="236345" custScaleY="117446"/>
      <dgm:spPr/>
    </dgm:pt>
    <dgm:pt modelId="{3A313FAE-5CF8-4336-82F8-3062C32C2D18}" type="pres">
      <dgm:prSet presAssocID="{7919CE9B-787D-420E-AFDF-DF038DAB1DA8}" presName="Parent3" presStyleLbl="revTx" presStyleIdx="2" presStyleCnt="3" custScaleX="220854" custScaleY="174794" custLinFactNeighborX="36900" custLinFactNeighborY="-709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925FB51A-341A-483D-B696-72C991DA0952}" type="presOf" srcId="{25DD1472-7DD5-42FA-8694-F26170F8C5EB}" destId="{F5CC4046-AFD3-4D54-AF14-80FFE4212712}" srcOrd="0" destOrd="0" presId="urn:microsoft.com/office/officeart/2009/layout/CircleArrowProcess"/>
    <dgm:cxn modelId="{95531D00-03B6-4BFA-BB95-A84B38ED21F2}" srcId="{F87F22A4-A35E-42B1-921E-9D401F34EC57}" destId="{E9CA85A4-E6D3-48A3-B740-5AB2489DE156}" srcOrd="0" destOrd="0" parTransId="{2C59DB7C-3FCC-4840-BA58-A8FB4F3DB731}" sibTransId="{EFF3866B-1701-4FE1-9C6E-55B7A495E284}"/>
    <dgm:cxn modelId="{01D77015-2F91-4216-8A75-77A4FFCDD0CA}" type="presOf" srcId="{7919CE9B-787D-420E-AFDF-DF038DAB1DA8}" destId="{3A313FAE-5CF8-4336-82F8-3062C32C2D18}" srcOrd="0" destOrd="0" presId="urn:microsoft.com/office/officeart/2009/layout/CircleArrowProcess"/>
    <dgm:cxn modelId="{6CD73074-A078-426A-971D-E6F27186053D}" srcId="{F87F22A4-A35E-42B1-921E-9D401F34EC57}" destId="{7919CE9B-787D-420E-AFDF-DF038DAB1DA8}" srcOrd="2" destOrd="0" parTransId="{ABD34BE5-EF45-47AF-8FD0-84E9E14D024E}" sibTransId="{1DDE2443-7A5B-4232-9B3D-4796E022DCBD}"/>
    <dgm:cxn modelId="{F9808F96-C292-44F0-AFFF-9AAF8D1BDED2}" type="presOf" srcId="{F87F22A4-A35E-42B1-921E-9D401F34EC57}" destId="{06CB08F1-1872-4DD7-BC3E-8CC37198B73A}" srcOrd="0" destOrd="0" presId="urn:microsoft.com/office/officeart/2009/layout/CircleArrowProcess"/>
    <dgm:cxn modelId="{A4B539D8-F749-4D58-886E-FF46546DA9FE}" type="presOf" srcId="{E9CA85A4-E6D3-48A3-B740-5AB2489DE156}" destId="{7C622683-F718-4DBD-9680-E6312A3B7B06}" srcOrd="0" destOrd="0" presId="urn:microsoft.com/office/officeart/2009/layout/CircleArrowProcess"/>
    <dgm:cxn modelId="{CE29DB21-7F67-4314-9E18-82515EF67B49}" srcId="{F87F22A4-A35E-42B1-921E-9D401F34EC57}" destId="{25DD1472-7DD5-42FA-8694-F26170F8C5EB}" srcOrd="1" destOrd="0" parTransId="{737B8DAD-D7E1-4699-A7D9-27B9137CACCC}" sibTransId="{B5E4666D-6D2E-418D-8227-E5377E0415DF}"/>
    <dgm:cxn modelId="{559A11B4-4F6D-4EF3-8C0F-EFEA42854347}" type="presParOf" srcId="{06CB08F1-1872-4DD7-BC3E-8CC37198B73A}" destId="{F71DFCBB-4C9B-4D64-9922-03B6B45E4564}" srcOrd="0" destOrd="0" presId="urn:microsoft.com/office/officeart/2009/layout/CircleArrowProcess"/>
    <dgm:cxn modelId="{79289A53-60B6-421E-9FD2-8959E982E374}" type="presParOf" srcId="{F71DFCBB-4C9B-4D64-9922-03B6B45E4564}" destId="{939FCBA8-2F89-4D07-8E71-090EB9025915}" srcOrd="0" destOrd="0" presId="urn:microsoft.com/office/officeart/2009/layout/CircleArrowProcess"/>
    <dgm:cxn modelId="{1A357D56-BCA1-424F-8766-957940E5D128}" type="presParOf" srcId="{06CB08F1-1872-4DD7-BC3E-8CC37198B73A}" destId="{7C622683-F718-4DBD-9680-E6312A3B7B06}" srcOrd="1" destOrd="0" presId="urn:microsoft.com/office/officeart/2009/layout/CircleArrowProcess"/>
    <dgm:cxn modelId="{54F92020-84B4-4A2A-AAB8-29A82E65B91F}" type="presParOf" srcId="{06CB08F1-1872-4DD7-BC3E-8CC37198B73A}" destId="{8A2C2B8A-BEF9-4007-A628-52AC19F0D91C}" srcOrd="2" destOrd="0" presId="urn:microsoft.com/office/officeart/2009/layout/CircleArrowProcess"/>
    <dgm:cxn modelId="{C2F0237B-7725-4892-A85F-A7BE743C73D2}" type="presParOf" srcId="{8A2C2B8A-BEF9-4007-A628-52AC19F0D91C}" destId="{841DC263-0B03-417E-815C-D7B02EA1CF2C}" srcOrd="0" destOrd="0" presId="urn:microsoft.com/office/officeart/2009/layout/CircleArrowProcess"/>
    <dgm:cxn modelId="{005E8AFA-655C-4F39-9A1D-CE590592F93D}" type="presParOf" srcId="{06CB08F1-1872-4DD7-BC3E-8CC37198B73A}" destId="{F5CC4046-AFD3-4D54-AF14-80FFE4212712}" srcOrd="3" destOrd="0" presId="urn:microsoft.com/office/officeart/2009/layout/CircleArrowProcess"/>
    <dgm:cxn modelId="{20D7A2D0-D732-4311-B2BA-4B931A83A1AC}" type="presParOf" srcId="{06CB08F1-1872-4DD7-BC3E-8CC37198B73A}" destId="{EBCFD160-0392-4958-A722-39EDF8BA3737}" srcOrd="4" destOrd="0" presId="urn:microsoft.com/office/officeart/2009/layout/CircleArrowProcess"/>
    <dgm:cxn modelId="{A310E38F-DEBE-4ED0-924C-030E8E82888F}" type="presParOf" srcId="{EBCFD160-0392-4958-A722-39EDF8BA3737}" destId="{747A7AA4-BC63-4C34-9B7B-9F368F9A902F}" srcOrd="0" destOrd="0" presId="urn:microsoft.com/office/officeart/2009/layout/CircleArrowProcess"/>
    <dgm:cxn modelId="{EF6142DC-8FAC-4ACF-BCE0-0B53E8B3E74B}" type="presParOf" srcId="{06CB08F1-1872-4DD7-BC3E-8CC37198B73A}" destId="{3A313FAE-5CF8-4336-82F8-3062C32C2D18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87F22A4-A35E-42B1-921E-9D401F34EC57}" type="doc">
      <dgm:prSet loTypeId="urn:microsoft.com/office/officeart/2009/layout/CircleArrowProcess" loCatId="cycle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en-GB"/>
        </a:p>
      </dgm:t>
    </dgm:pt>
    <dgm:pt modelId="{E9CA85A4-E6D3-48A3-B740-5AB2489DE156}">
      <dgm:prSet phldrT="[Text]" custT="1"/>
      <dgm:spPr/>
      <dgm:t>
        <a:bodyPr/>
        <a:lstStyle/>
        <a:p>
          <a:pPr rtl="0"/>
          <a:r>
            <a:rPr lang="en-GB" sz="2000" dirty="0" smtClean="0"/>
            <a:t>Know that a bit is the smallest unit of data on a computer.</a:t>
          </a:r>
          <a:endParaRPr lang="en-GB" sz="2000" dirty="0"/>
        </a:p>
      </dgm:t>
    </dgm:pt>
    <dgm:pt modelId="{2C59DB7C-3FCC-4840-BA58-A8FB4F3DB731}" type="parTrans" cxnId="{95531D00-03B6-4BFA-BB95-A84B38ED21F2}">
      <dgm:prSet/>
      <dgm:spPr/>
      <dgm:t>
        <a:bodyPr/>
        <a:lstStyle/>
        <a:p>
          <a:endParaRPr lang="en-GB"/>
        </a:p>
      </dgm:t>
    </dgm:pt>
    <dgm:pt modelId="{EFF3866B-1701-4FE1-9C6E-55B7A495E284}" type="sibTrans" cxnId="{95531D00-03B6-4BFA-BB95-A84B38ED21F2}">
      <dgm:prSet/>
      <dgm:spPr/>
      <dgm:t>
        <a:bodyPr/>
        <a:lstStyle/>
        <a:p>
          <a:endParaRPr lang="en-GB"/>
        </a:p>
      </dgm:t>
    </dgm:pt>
    <dgm:pt modelId="{25DD1472-7DD5-42FA-8694-F26170F8C5EB}">
      <dgm:prSet phldrT="[Text]" custT="1"/>
      <dgm:spPr/>
      <dgm:t>
        <a:bodyPr/>
        <a:lstStyle/>
        <a:p>
          <a:pPr rtl="0"/>
          <a:r>
            <a:rPr lang="en-GB" sz="2000" dirty="0" smtClean="0"/>
            <a:t>Know how many bits are in a byte.</a:t>
          </a:r>
          <a:endParaRPr lang="en-GB" sz="2000" dirty="0"/>
        </a:p>
      </dgm:t>
    </dgm:pt>
    <dgm:pt modelId="{737B8DAD-D7E1-4699-A7D9-27B9137CACCC}" type="parTrans" cxnId="{CE29DB21-7F67-4314-9E18-82515EF67B49}">
      <dgm:prSet/>
      <dgm:spPr/>
      <dgm:t>
        <a:bodyPr/>
        <a:lstStyle/>
        <a:p>
          <a:endParaRPr lang="en-GB"/>
        </a:p>
      </dgm:t>
    </dgm:pt>
    <dgm:pt modelId="{B5E4666D-6D2E-418D-8227-E5377E0415DF}" type="sibTrans" cxnId="{CE29DB21-7F67-4314-9E18-82515EF67B49}">
      <dgm:prSet/>
      <dgm:spPr/>
      <dgm:t>
        <a:bodyPr/>
        <a:lstStyle/>
        <a:p>
          <a:endParaRPr lang="en-GB"/>
        </a:p>
      </dgm:t>
    </dgm:pt>
    <dgm:pt modelId="{7919CE9B-787D-420E-AFDF-DF038DAB1DA8}">
      <dgm:prSet phldrT="[Text]" custT="1"/>
      <dgm:spPr/>
      <dgm:t>
        <a:bodyPr/>
        <a:lstStyle/>
        <a:p>
          <a:pPr rtl="0"/>
          <a:r>
            <a:rPr lang="en-GB" sz="2000" dirty="0" smtClean="0"/>
            <a:t>Understand how to use prefixes to represent magnitude.</a:t>
          </a:r>
          <a:endParaRPr lang="en-GB" sz="2000" dirty="0"/>
        </a:p>
      </dgm:t>
    </dgm:pt>
    <dgm:pt modelId="{ABD34BE5-EF45-47AF-8FD0-84E9E14D024E}" type="parTrans" cxnId="{6CD73074-A078-426A-971D-E6F27186053D}">
      <dgm:prSet/>
      <dgm:spPr/>
      <dgm:t>
        <a:bodyPr/>
        <a:lstStyle/>
        <a:p>
          <a:endParaRPr lang="en-GB"/>
        </a:p>
      </dgm:t>
    </dgm:pt>
    <dgm:pt modelId="{1DDE2443-7A5B-4232-9B3D-4796E022DCBD}" type="sibTrans" cxnId="{6CD73074-A078-426A-971D-E6F27186053D}">
      <dgm:prSet/>
      <dgm:spPr/>
      <dgm:t>
        <a:bodyPr/>
        <a:lstStyle/>
        <a:p>
          <a:endParaRPr lang="en-GB"/>
        </a:p>
      </dgm:t>
    </dgm:pt>
    <dgm:pt modelId="{06CB08F1-1872-4DD7-BC3E-8CC37198B73A}" type="pres">
      <dgm:prSet presAssocID="{F87F22A4-A35E-42B1-921E-9D401F34EC57}" presName="Name0" presStyleCnt="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endParaRPr lang="en-GB"/>
        </a:p>
      </dgm:t>
    </dgm:pt>
    <dgm:pt modelId="{F71DFCBB-4C9B-4D64-9922-03B6B45E4564}" type="pres">
      <dgm:prSet presAssocID="{E9CA85A4-E6D3-48A3-B740-5AB2489DE156}" presName="Accent1" presStyleCnt="0"/>
      <dgm:spPr/>
    </dgm:pt>
    <dgm:pt modelId="{939FCBA8-2F89-4D07-8E71-090EB9025915}" type="pres">
      <dgm:prSet presAssocID="{E9CA85A4-E6D3-48A3-B740-5AB2489DE156}" presName="Accent" presStyleLbl="node1" presStyleIdx="0" presStyleCnt="3" custScaleX="216405" custScaleY="129226"/>
      <dgm:spPr/>
    </dgm:pt>
    <dgm:pt modelId="{7C622683-F718-4DBD-9680-E6312A3B7B06}" type="pres">
      <dgm:prSet presAssocID="{E9CA85A4-E6D3-48A3-B740-5AB2489DE156}" presName="Parent1" presStyleLbl="revTx" presStyleIdx="0" presStyleCnt="3" custScaleX="228126" custLinFactNeighborX="5698" custLinFactNeighborY="-5221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A2C2B8A-BEF9-4007-A628-52AC19F0D91C}" type="pres">
      <dgm:prSet presAssocID="{25DD1472-7DD5-42FA-8694-F26170F8C5EB}" presName="Accent2" presStyleCnt="0"/>
      <dgm:spPr/>
    </dgm:pt>
    <dgm:pt modelId="{841DC263-0B03-417E-815C-D7B02EA1CF2C}" type="pres">
      <dgm:prSet presAssocID="{25DD1472-7DD5-42FA-8694-F26170F8C5EB}" presName="Accent" presStyleLbl="node1" presStyleIdx="1" presStyleCnt="3" custScaleX="255226" custScaleY="121747" custLinFactNeighborY="2141"/>
      <dgm:spPr/>
    </dgm:pt>
    <dgm:pt modelId="{F5CC4046-AFD3-4D54-AF14-80FFE4212712}" type="pres">
      <dgm:prSet presAssocID="{25DD1472-7DD5-42FA-8694-F26170F8C5EB}" presName="Parent2" presStyleLbl="revTx" presStyleIdx="1" presStyleCnt="3" custScaleX="131654" custLinFactNeighborX="-94894" custLinFactNeighborY="1211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BCFD160-0392-4958-A722-39EDF8BA3737}" type="pres">
      <dgm:prSet presAssocID="{7919CE9B-787D-420E-AFDF-DF038DAB1DA8}" presName="Accent3" presStyleCnt="0"/>
      <dgm:spPr/>
    </dgm:pt>
    <dgm:pt modelId="{747A7AA4-BC63-4C34-9B7B-9F368F9A902F}" type="pres">
      <dgm:prSet presAssocID="{7919CE9B-787D-420E-AFDF-DF038DAB1DA8}" presName="Accent" presStyleLbl="node1" presStyleIdx="2" presStyleCnt="3" custScaleX="236256" custScaleY="121747"/>
      <dgm:spPr/>
    </dgm:pt>
    <dgm:pt modelId="{3A313FAE-5CF8-4336-82F8-3062C32C2D18}" type="pres">
      <dgm:prSet presAssocID="{7919CE9B-787D-420E-AFDF-DF038DAB1DA8}" presName="Parent3" presStyleLbl="revTx" presStyleIdx="2" presStyleCnt="3" custScaleX="149316" custScaleY="174794" custLinFactNeighborX="25936" custLinFactNeighborY="4751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CE29DB21-7F67-4314-9E18-82515EF67B49}" srcId="{F87F22A4-A35E-42B1-921E-9D401F34EC57}" destId="{25DD1472-7DD5-42FA-8694-F26170F8C5EB}" srcOrd="1" destOrd="0" parTransId="{737B8DAD-D7E1-4699-A7D9-27B9137CACCC}" sibTransId="{B5E4666D-6D2E-418D-8227-E5377E0415DF}"/>
    <dgm:cxn modelId="{E3ADA42A-80DC-45F0-8811-D286E604124B}" type="presOf" srcId="{F87F22A4-A35E-42B1-921E-9D401F34EC57}" destId="{06CB08F1-1872-4DD7-BC3E-8CC37198B73A}" srcOrd="0" destOrd="0" presId="urn:microsoft.com/office/officeart/2009/layout/CircleArrowProcess"/>
    <dgm:cxn modelId="{6CD73074-A078-426A-971D-E6F27186053D}" srcId="{F87F22A4-A35E-42B1-921E-9D401F34EC57}" destId="{7919CE9B-787D-420E-AFDF-DF038DAB1DA8}" srcOrd="2" destOrd="0" parTransId="{ABD34BE5-EF45-47AF-8FD0-84E9E14D024E}" sibTransId="{1DDE2443-7A5B-4232-9B3D-4796E022DCBD}"/>
    <dgm:cxn modelId="{95531D00-03B6-4BFA-BB95-A84B38ED21F2}" srcId="{F87F22A4-A35E-42B1-921E-9D401F34EC57}" destId="{E9CA85A4-E6D3-48A3-B740-5AB2489DE156}" srcOrd="0" destOrd="0" parTransId="{2C59DB7C-3FCC-4840-BA58-A8FB4F3DB731}" sibTransId="{EFF3866B-1701-4FE1-9C6E-55B7A495E284}"/>
    <dgm:cxn modelId="{E84CDC09-9978-439E-B30B-0256A12271A1}" type="presOf" srcId="{25DD1472-7DD5-42FA-8694-F26170F8C5EB}" destId="{F5CC4046-AFD3-4D54-AF14-80FFE4212712}" srcOrd="0" destOrd="0" presId="urn:microsoft.com/office/officeart/2009/layout/CircleArrowProcess"/>
    <dgm:cxn modelId="{16DF787A-7532-478D-9023-7A02426FD248}" type="presOf" srcId="{7919CE9B-787D-420E-AFDF-DF038DAB1DA8}" destId="{3A313FAE-5CF8-4336-82F8-3062C32C2D18}" srcOrd="0" destOrd="0" presId="urn:microsoft.com/office/officeart/2009/layout/CircleArrowProcess"/>
    <dgm:cxn modelId="{F9F7FCAE-4789-460D-9A9C-0570C849716F}" type="presOf" srcId="{E9CA85A4-E6D3-48A3-B740-5AB2489DE156}" destId="{7C622683-F718-4DBD-9680-E6312A3B7B06}" srcOrd="0" destOrd="0" presId="urn:microsoft.com/office/officeart/2009/layout/CircleArrowProcess"/>
    <dgm:cxn modelId="{1C8527ED-986E-4037-A512-308C027DC32D}" type="presParOf" srcId="{06CB08F1-1872-4DD7-BC3E-8CC37198B73A}" destId="{F71DFCBB-4C9B-4D64-9922-03B6B45E4564}" srcOrd="0" destOrd="0" presId="urn:microsoft.com/office/officeart/2009/layout/CircleArrowProcess"/>
    <dgm:cxn modelId="{EE70991A-532F-4C32-8B51-1BDB91FC6891}" type="presParOf" srcId="{F71DFCBB-4C9B-4D64-9922-03B6B45E4564}" destId="{939FCBA8-2F89-4D07-8E71-090EB9025915}" srcOrd="0" destOrd="0" presId="urn:microsoft.com/office/officeart/2009/layout/CircleArrowProcess"/>
    <dgm:cxn modelId="{7CC9BF45-82E2-40D7-B321-0665EE7FFB07}" type="presParOf" srcId="{06CB08F1-1872-4DD7-BC3E-8CC37198B73A}" destId="{7C622683-F718-4DBD-9680-E6312A3B7B06}" srcOrd="1" destOrd="0" presId="urn:microsoft.com/office/officeart/2009/layout/CircleArrowProcess"/>
    <dgm:cxn modelId="{0CB7827B-FABB-421D-89AC-EF108C0D880A}" type="presParOf" srcId="{06CB08F1-1872-4DD7-BC3E-8CC37198B73A}" destId="{8A2C2B8A-BEF9-4007-A628-52AC19F0D91C}" srcOrd="2" destOrd="0" presId="urn:microsoft.com/office/officeart/2009/layout/CircleArrowProcess"/>
    <dgm:cxn modelId="{89C90D35-3A21-40CE-908A-3C3609B15A2A}" type="presParOf" srcId="{8A2C2B8A-BEF9-4007-A628-52AC19F0D91C}" destId="{841DC263-0B03-417E-815C-D7B02EA1CF2C}" srcOrd="0" destOrd="0" presId="urn:microsoft.com/office/officeart/2009/layout/CircleArrowProcess"/>
    <dgm:cxn modelId="{6B0CFC4E-7C6C-4F53-8E2C-727B9E18DEB1}" type="presParOf" srcId="{06CB08F1-1872-4DD7-BC3E-8CC37198B73A}" destId="{F5CC4046-AFD3-4D54-AF14-80FFE4212712}" srcOrd="3" destOrd="0" presId="urn:microsoft.com/office/officeart/2009/layout/CircleArrowProcess"/>
    <dgm:cxn modelId="{C0266EE0-AE68-48E8-828A-E8BA3EAC8B8E}" type="presParOf" srcId="{06CB08F1-1872-4DD7-BC3E-8CC37198B73A}" destId="{EBCFD160-0392-4958-A722-39EDF8BA3737}" srcOrd="4" destOrd="0" presId="urn:microsoft.com/office/officeart/2009/layout/CircleArrowProcess"/>
    <dgm:cxn modelId="{65348313-36E4-41B3-9B50-5EADF9A95AA5}" type="presParOf" srcId="{EBCFD160-0392-4958-A722-39EDF8BA3737}" destId="{747A7AA4-BC63-4C34-9B7B-9F368F9A902F}" srcOrd="0" destOrd="0" presId="urn:microsoft.com/office/officeart/2009/layout/CircleArrowProcess"/>
    <dgm:cxn modelId="{58D20FA2-6295-41D6-A1D0-E1B08C29DF86}" type="presParOf" srcId="{06CB08F1-1872-4DD7-BC3E-8CC37198B73A}" destId="{3A313FAE-5CF8-4336-82F8-3062C32C2D18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9FCBA8-2F89-4D07-8E71-090EB9025915}">
      <dsp:nvSpPr>
        <dsp:cNvPr id="0" name=""/>
        <dsp:cNvSpPr/>
      </dsp:nvSpPr>
      <dsp:spPr>
        <a:xfrm>
          <a:off x="1884191" y="-193176"/>
          <a:ext cx="4635220" cy="2540759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622683-F718-4DBD-9680-E6312A3B7B06}">
      <dsp:nvSpPr>
        <dsp:cNvPr id="0" name=""/>
        <dsp:cNvSpPr/>
      </dsp:nvSpPr>
      <dsp:spPr>
        <a:xfrm>
          <a:off x="2996397" y="574479"/>
          <a:ext cx="2548396" cy="5776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/>
            <a:t>Know about historical instances of data representation.</a:t>
          </a:r>
          <a:endParaRPr lang="en-GB" sz="2000" kern="1200" dirty="0"/>
        </a:p>
      </dsp:txBody>
      <dsp:txXfrm>
        <a:off x="2996397" y="574479"/>
        <a:ext cx="2548396" cy="577648"/>
      </dsp:txXfrm>
    </dsp:sp>
    <dsp:sp modelId="{841DC263-0B03-417E-815C-D7B02EA1CF2C}">
      <dsp:nvSpPr>
        <dsp:cNvPr id="0" name=""/>
        <dsp:cNvSpPr/>
      </dsp:nvSpPr>
      <dsp:spPr>
        <a:xfrm>
          <a:off x="969420" y="1129281"/>
          <a:ext cx="5309580" cy="2285932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chemeClr val="accent1">
            <a:alpha val="90000"/>
            <a:hueOff val="0"/>
            <a:satOff val="0"/>
            <a:lumOff val="0"/>
            <a:alphaOff val="-2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CC4046-AFD3-4D54-AF14-80FFE4212712}">
      <dsp:nvSpPr>
        <dsp:cNvPr id="0" name=""/>
        <dsp:cNvSpPr/>
      </dsp:nvSpPr>
      <dsp:spPr>
        <a:xfrm>
          <a:off x="1628247" y="1944214"/>
          <a:ext cx="2367075" cy="5776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/>
            <a:t>Define what is meant by a number base.</a:t>
          </a:r>
          <a:endParaRPr lang="en-GB" sz="2000" kern="1200" dirty="0"/>
        </a:p>
      </dsp:txBody>
      <dsp:txXfrm>
        <a:off x="1628247" y="1944214"/>
        <a:ext cx="2367075" cy="577648"/>
      </dsp:txXfrm>
    </dsp:sp>
    <dsp:sp modelId="{747A7AA4-BC63-4C34-9B7B-9F368F9A902F}">
      <dsp:nvSpPr>
        <dsp:cNvPr id="0" name=""/>
        <dsp:cNvSpPr/>
      </dsp:nvSpPr>
      <dsp:spPr>
        <a:xfrm>
          <a:off x="2092015" y="2414447"/>
          <a:ext cx="4222696" cy="2099209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solidFill>
          <a:schemeClr val="accent1">
            <a:alpha val="90000"/>
            <a:hueOff val="0"/>
            <a:satOff val="0"/>
            <a:lumOff val="0"/>
            <a:alphaOff val="-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313FAE-5CF8-4336-82F8-3062C32C2D18}">
      <dsp:nvSpPr>
        <dsp:cNvPr id="0" name=""/>
        <dsp:cNvSpPr/>
      </dsp:nvSpPr>
      <dsp:spPr>
        <a:xfrm>
          <a:off x="3352534" y="2973687"/>
          <a:ext cx="2552128" cy="10096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/>
            <a:t>Know about the differences in magnitude between different bases.</a:t>
          </a:r>
          <a:endParaRPr lang="en-GB" sz="2000" kern="1200" dirty="0"/>
        </a:p>
      </dsp:txBody>
      <dsp:txXfrm>
        <a:off x="3352534" y="2973687"/>
        <a:ext cx="2552128" cy="100969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9FCBA8-2F89-4D07-8E71-090EB9025915}">
      <dsp:nvSpPr>
        <dsp:cNvPr id="0" name=""/>
        <dsp:cNvSpPr/>
      </dsp:nvSpPr>
      <dsp:spPr>
        <a:xfrm>
          <a:off x="1984899" y="-249141"/>
          <a:ext cx="4500277" cy="2687744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622683-F718-4DBD-9680-E6312A3B7B06}">
      <dsp:nvSpPr>
        <dsp:cNvPr id="0" name=""/>
        <dsp:cNvSpPr/>
      </dsp:nvSpPr>
      <dsp:spPr>
        <a:xfrm>
          <a:off x="2980458" y="504059"/>
          <a:ext cx="2636162" cy="5776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/>
            <a:t>Know that a bit is the smallest unit of data on a computer.</a:t>
          </a:r>
          <a:endParaRPr lang="en-GB" sz="2000" kern="1200" dirty="0"/>
        </a:p>
      </dsp:txBody>
      <dsp:txXfrm>
        <a:off x="2980458" y="504059"/>
        <a:ext cx="2636162" cy="577648"/>
      </dsp:txXfrm>
    </dsp:sp>
    <dsp:sp modelId="{841DC263-0B03-417E-815C-D7B02EA1CF2C}">
      <dsp:nvSpPr>
        <dsp:cNvPr id="0" name=""/>
        <dsp:cNvSpPr/>
      </dsp:nvSpPr>
      <dsp:spPr>
        <a:xfrm>
          <a:off x="1003654" y="1068210"/>
          <a:ext cx="5307584" cy="2532190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chemeClr val="accent1">
            <a:alpha val="90000"/>
            <a:hueOff val="0"/>
            <a:satOff val="0"/>
            <a:lumOff val="0"/>
            <a:alphaOff val="-2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CC4046-AFD3-4D54-AF14-80FFE4212712}">
      <dsp:nvSpPr>
        <dsp:cNvPr id="0" name=""/>
        <dsp:cNvSpPr/>
      </dsp:nvSpPr>
      <dsp:spPr>
        <a:xfrm>
          <a:off x="1800198" y="2014643"/>
          <a:ext cx="1521357" cy="5776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/>
            <a:t>Know how many bits are in a byte.</a:t>
          </a:r>
          <a:endParaRPr lang="en-GB" sz="2000" kern="1200" dirty="0"/>
        </a:p>
      </dsp:txBody>
      <dsp:txXfrm>
        <a:off x="1800198" y="2014643"/>
        <a:ext cx="1521357" cy="577648"/>
      </dsp:txXfrm>
    </dsp:sp>
    <dsp:sp modelId="{747A7AA4-BC63-4C34-9B7B-9F368F9A902F}">
      <dsp:nvSpPr>
        <dsp:cNvPr id="0" name=""/>
        <dsp:cNvSpPr/>
      </dsp:nvSpPr>
      <dsp:spPr>
        <a:xfrm>
          <a:off x="2126047" y="2393537"/>
          <a:ext cx="4221106" cy="2176084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solidFill>
          <a:schemeClr val="accent1">
            <a:alpha val="90000"/>
            <a:hueOff val="0"/>
            <a:satOff val="0"/>
            <a:lumOff val="0"/>
            <a:alphaOff val="-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313FAE-5CF8-4336-82F8-3062C32C2D18}">
      <dsp:nvSpPr>
        <dsp:cNvPr id="0" name=""/>
        <dsp:cNvSpPr/>
      </dsp:nvSpPr>
      <dsp:spPr>
        <a:xfrm>
          <a:off x="3672410" y="3022754"/>
          <a:ext cx="1725455" cy="10096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/>
            <a:t>Understand how to use prefixes to represent magnitude.</a:t>
          </a:r>
          <a:endParaRPr lang="en-GB" sz="2000" kern="1200" dirty="0"/>
        </a:p>
      </dsp:txBody>
      <dsp:txXfrm>
        <a:off x="3672410" y="3022754"/>
        <a:ext cx="1725455" cy="10096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76363" cy="511730"/>
          </a:xfrm>
          <a:prstGeom prst="rect">
            <a:avLst/>
          </a:prstGeom>
        </p:spPr>
        <p:txBody>
          <a:bodyPr vert="horz" lIns="94759" tIns="47380" rIns="94759" bIns="4738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295" y="1"/>
            <a:ext cx="3076363" cy="511730"/>
          </a:xfrm>
          <a:prstGeom prst="rect">
            <a:avLst/>
          </a:prstGeom>
        </p:spPr>
        <p:txBody>
          <a:bodyPr vert="horz" lIns="94759" tIns="47380" rIns="94759" bIns="47380" rtlCol="0"/>
          <a:lstStyle>
            <a:lvl1pPr algn="r">
              <a:defRPr sz="1200"/>
            </a:lvl1pPr>
          </a:lstStyle>
          <a:p>
            <a:fld id="{EEDE916A-3CDE-46DB-AFFB-7B794A0CE92E}" type="datetimeFigureOut">
              <a:rPr lang="en-GB" smtClean="0"/>
              <a:pPr/>
              <a:t>20/05/2016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721107"/>
            <a:ext cx="3076363" cy="511730"/>
          </a:xfrm>
          <a:prstGeom prst="rect">
            <a:avLst/>
          </a:prstGeom>
        </p:spPr>
        <p:txBody>
          <a:bodyPr vert="horz" lIns="94759" tIns="47380" rIns="94759" bIns="4738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295" y="9721107"/>
            <a:ext cx="3076363" cy="511730"/>
          </a:xfrm>
          <a:prstGeom prst="rect">
            <a:avLst/>
          </a:prstGeom>
        </p:spPr>
        <p:txBody>
          <a:bodyPr vert="horz" lIns="94759" tIns="47380" rIns="94759" bIns="47380" rtlCol="0" anchor="b"/>
          <a:lstStyle>
            <a:lvl1pPr algn="r">
              <a:defRPr sz="1200"/>
            </a:lvl1pPr>
          </a:lstStyle>
          <a:p>
            <a:fld id="{2AD8875D-9A4A-4916-AA64-C4BD54005E2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10628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76363" cy="511730"/>
          </a:xfrm>
          <a:prstGeom prst="rect">
            <a:avLst/>
          </a:prstGeom>
        </p:spPr>
        <p:txBody>
          <a:bodyPr vert="horz" lIns="94759" tIns="47380" rIns="94759" bIns="4738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5" y="1"/>
            <a:ext cx="3076363" cy="511730"/>
          </a:xfrm>
          <a:prstGeom prst="rect">
            <a:avLst/>
          </a:prstGeom>
        </p:spPr>
        <p:txBody>
          <a:bodyPr vert="horz" lIns="94759" tIns="47380" rIns="94759" bIns="4738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0D7274B-F31D-4D1A-81A2-1B1D469FCFAA}" type="datetimeFigureOut">
              <a:rPr lang="en-GB"/>
              <a:pPr>
                <a:defRPr/>
              </a:pPr>
              <a:t>20/05/2016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0600" y="766763"/>
            <a:ext cx="5118100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59" tIns="47380" rIns="94759" bIns="4738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1" y="4861442"/>
            <a:ext cx="5679440" cy="4605576"/>
          </a:xfrm>
          <a:prstGeom prst="rect">
            <a:avLst/>
          </a:prstGeom>
        </p:spPr>
        <p:txBody>
          <a:bodyPr vert="horz" lIns="94759" tIns="47380" rIns="94759" bIns="4738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721107"/>
            <a:ext cx="3076363" cy="511730"/>
          </a:xfrm>
          <a:prstGeom prst="rect">
            <a:avLst/>
          </a:prstGeom>
        </p:spPr>
        <p:txBody>
          <a:bodyPr vert="horz" lIns="94759" tIns="47380" rIns="94759" bIns="4738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5" y="9721107"/>
            <a:ext cx="3076363" cy="511730"/>
          </a:xfrm>
          <a:prstGeom prst="rect">
            <a:avLst/>
          </a:prstGeom>
        </p:spPr>
        <p:txBody>
          <a:bodyPr vert="horz" lIns="94759" tIns="47380" rIns="94759" bIns="4738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3C44346-952B-428D-86C7-63F74109A88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97483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C44346-952B-428D-86C7-63F74109A88A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65768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Hexadecimal has the capacity</a:t>
            </a:r>
            <a:r>
              <a:rPr lang="en-GB" baseline="0" dirty="0" smtClean="0"/>
              <a:t> to represent numbers more ‘compactly’ than binary.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C44346-952B-428D-86C7-63F74109A88A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6106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smtClean="0">
                <a:latin typeface="+mn-lt"/>
              </a:rPr>
              <a:t>Computers store data by using single binary bits (i.e. one ‘column’ in binary) and this at first glance appears to allow us to store just a ‘1’ or ‘0’ value in decimal – i.e. not much!  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smtClean="0">
                <a:latin typeface="+mn-lt"/>
              </a:rPr>
              <a:t>In order for us to represent a larger collection of numbers it is necessary use a range of bits and to give them specific values – as you may have guessed already, one byte (the name given to a collection of eight bits) will allow us to represent a range of numbers ( 0-255</a:t>
            </a:r>
            <a:r>
              <a:rPr lang="en-GB" sz="1200" baseline="-25000" dirty="0" smtClean="0">
                <a:latin typeface="+mn-lt"/>
              </a:rPr>
              <a:t>10</a:t>
            </a:r>
            <a:r>
              <a:rPr lang="en-GB" sz="1200" dirty="0" smtClean="0">
                <a:latin typeface="+mn-lt"/>
              </a:rPr>
              <a:t>).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sz="1200" dirty="0" smtClean="0">
              <a:latin typeface="+mn-lt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C44346-952B-428D-86C7-63F74109A88A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06198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This subject is continued in greater detail in the next lesson</a:t>
            </a:r>
            <a:r>
              <a:rPr lang="en-GB" baseline="0" dirty="0" smtClean="0"/>
              <a:t> in this series.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C44346-952B-428D-86C7-63F74109A88A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10308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It is helpful for students to be able to interconvert between the featured number systems and the practice quizzes provided for you will help you to practice this.  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C44346-952B-428D-86C7-63F74109A88A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46195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C44346-952B-428D-86C7-63F74109A88A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92820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A quick test on using the different prefixes.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C44346-952B-428D-86C7-63F74109A88A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3814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93E4E0-A18B-45C1-A67A-1721B824D0CA}" type="datetimeFigureOut">
              <a:rPr lang="en-GB"/>
              <a:pPr>
                <a:defRPr/>
              </a:pPr>
              <a:t>20/05/2016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402DD9-9FE0-4305-BD32-567E5B76648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6773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A0405E-B7F3-4CDC-BAE5-8E3FAE8B828D}" type="datetimeFigureOut">
              <a:rPr lang="en-GB"/>
              <a:pPr>
                <a:defRPr/>
              </a:pPr>
              <a:t>20/05/2016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57B0FE-58DF-4E58-B731-79AA047D0B7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1683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BE0163-BB5C-4D6F-839F-39D29807CD87}" type="datetimeFigureOut">
              <a:rPr lang="en-GB"/>
              <a:pPr>
                <a:defRPr/>
              </a:pPr>
              <a:t>20/05/2016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663864-044C-4A5F-B0B0-4208E514287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4359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F0664A-AFFB-4D0C-BC76-5A7A3CD55549}" type="datetimeFigureOut">
              <a:rPr lang="en-GB"/>
              <a:pPr>
                <a:defRPr/>
              </a:pPr>
              <a:t>20/05/2016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48E22D-FA5C-4FCA-B542-39CBEA219F3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5760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A2E0C8-F264-45F3-AC70-4C9033A5DBC3}" type="datetimeFigureOut">
              <a:rPr lang="en-GB"/>
              <a:pPr>
                <a:defRPr/>
              </a:pPr>
              <a:t>20/05/2016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3F141-529B-43B4-B69F-12B4809DFCC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2014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0DB04-99B5-498D-9168-41FD67386829}" type="datetimeFigureOut">
              <a:rPr lang="en-GB"/>
              <a:pPr>
                <a:defRPr/>
              </a:pPr>
              <a:t>20/05/2016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2C5AAE-1889-4765-B42D-6F3BCE9681A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6634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26D3E7-8A2A-403A-879D-05CBC5FCE81C}" type="datetimeFigureOut">
              <a:rPr lang="en-GB"/>
              <a:pPr>
                <a:defRPr/>
              </a:pPr>
              <a:t>20/05/2016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0ED400-5FB4-4F94-BB2F-F7975FB8C7F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2407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0410B5-8398-4A62-A7FC-1911952FE107}" type="datetimeFigureOut">
              <a:rPr lang="en-GB"/>
              <a:pPr>
                <a:defRPr/>
              </a:pPr>
              <a:t>20/05/2016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2485A8-84E9-4D02-9509-3E1099B2BE4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343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14301A-B1B3-46DF-B3CC-C406F2CEE74F}" type="datetimeFigureOut">
              <a:rPr lang="en-GB"/>
              <a:pPr>
                <a:defRPr/>
              </a:pPr>
              <a:t>20/05/2016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3944D5-67C2-450A-BBAE-D0CDA9AADC3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8659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D136E7-9836-4D39-A1F0-B97D172D0D26}" type="datetimeFigureOut">
              <a:rPr lang="en-GB"/>
              <a:pPr>
                <a:defRPr/>
              </a:pPr>
              <a:t>20/05/2016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607225-5ADA-4131-8CCA-E579317839A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9858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C20C39-2FA4-4EE3-870D-02B33DADA378}" type="datetimeFigureOut">
              <a:rPr lang="en-GB"/>
              <a:pPr>
                <a:defRPr/>
              </a:pPr>
              <a:t>20/05/2016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C21CFF-31DD-47A7-A145-7C43EA3476C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1867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7C5FC2B-F42E-4278-BAC8-ED4196D4E1F6}" type="datetimeFigureOut">
              <a:rPr lang="en-GB"/>
              <a:pPr>
                <a:defRPr/>
              </a:pPr>
              <a:t>20/05/2016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817D766-F9CC-42A0-8B46-3DBE464A292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0" y="6349549"/>
            <a:ext cx="9144000" cy="5137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6349548"/>
            <a:ext cx="9144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Date Placeholder 8"/>
          <p:cNvSpPr>
            <a:spLocks noGrp="1"/>
          </p:cNvSpPr>
          <p:nvPr/>
        </p:nvSpPr>
        <p:spPr>
          <a:xfrm>
            <a:off x="56829" y="6480646"/>
            <a:ext cx="36605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© 2016 AQA. Created by </a:t>
            </a:r>
            <a:r>
              <a:rPr lang="en-US" dirty="0" err="1" smtClean="0"/>
              <a:t>Teachit</a:t>
            </a:r>
            <a:r>
              <a:rPr lang="en-US" dirty="0" smtClean="0"/>
              <a:t> for AQA</a:t>
            </a:r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fran\AppData\Local\Microsoft\Windows\Temporary Internet Files\Content.Outlook\UE10RLAK\AQA_New_logo_strapline_RGB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226496" y="6442212"/>
            <a:ext cx="810000" cy="3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95536" y="3207676"/>
            <a:ext cx="74478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 smtClean="0">
                <a:solidFill>
                  <a:schemeClr val="accent1"/>
                </a:solidFill>
                <a:latin typeface="+mn-lt"/>
              </a:rPr>
              <a:t>3.3.1 Number bases and 3.3.3 Units of information</a:t>
            </a:r>
            <a:endParaRPr lang="en-GB" sz="2400" b="1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5536" y="3717032"/>
            <a:ext cx="12618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 smtClean="0">
                <a:solidFill>
                  <a:schemeClr val="accent1"/>
                </a:solidFill>
                <a:latin typeface="+mn-lt"/>
              </a:rPr>
              <a:t>Lesson</a:t>
            </a:r>
            <a:endParaRPr lang="en-GB" sz="2400" b="1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19262" y="2060848"/>
            <a:ext cx="8305476" cy="584775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200" b="1" spc="50" dirty="0">
                <a:ln w="11430">
                  <a:solidFill>
                    <a:schemeClr val="bg1"/>
                  </a:solidFill>
                </a:ln>
                <a:solidFill>
                  <a:schemeClr val="accent1"/>
                </a:solidFill>
              </a:rPr>
              <a:t>3.3 Fundamentals of data representation</a:t>
            </a:r>
            <a:endParaRPr lang="en-GB" sz="3200" b="1" spc="50" dirty="0">
              <a:ln w="11430">
                <a:solidFill>
                  <a:schemeClr val="bg1"/>
                </a:solidFill>
              </a:ln>
              <a:solidFill>
                <a:srgbClr val="008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03747" y="1875386"/>
            <a:ext cx="453650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200" b="1" dirty="0" smtClean="0">
                <a:solidFill>
                  <a:schemeClr val="accent1"/>
                </a:solidFill>
                <a:latin typeface="+mn-lt"/>
              </a:rPr>
              <a:t>Quiz 1</a:t>
            </a:r>
            <a:endParaRPr lang="en-GB" sz="3200" b="1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2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 smtClean="0">
                <a:solidFill>
                  <a:schemeClr val="bg1"/>
                </a:solidFill>
                <a:latin typeface="+mn-lt"/>
              </a:rPr>
              <a:t>Over to you…</a:t>
            </a:r>
            <a:endParaRPr lang="en-GB" sz="2800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02368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 smtClean="0">
                <a:solidFill>
                  <a:schemeClr val="bg1"/>
                </a:solidFill>
                <a:latin typeface="+mn-lt"/>
              </a:rPr>
              <a:t>Putting a size on things (3.3.3)</a:t>
            </a:r>
            <a:endParaRPr lang="en-GB" sz="2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628650" y="1196752"/>
            <a:ext cx="7886700" cy="4608512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2800" dirty="0"/>
          </a:p>
        </p:txBody>
      </p:sp>
      <p:sp>
        <p:nvSpPr>
          <p:cNvPr id="3" name="Rectangle 2"/>
          <p:cNvSpPr/>
          <p:nvPr/>
        </p:nvSpPr>
        <p:spPr>
          <a:xfrm>
            <a:off x="628650" y="1196752"/>
            <a:ext cx="78867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>
                <a:latin typeface="+mn-lt"/>
              </a:rPr>
              <a:t>In order for us to be able to give an exact magnitude to a quantity, we need two </a:t>
            </a:r>
            <a:r>
              <a:rPr lang="en-GB" sz="2400" dirty="0" smtClean="0">
                <a:latin typeface="+mn-lt"/>
              </a:rPr>
              <a:t>components:</a:t>
            </a:r>
            <a:endParaRPr lang="en-GB" sz="2400" dirty="0">
              <a:latin typeface="+mn-lt"/>
            </a:endParaRP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sz="2400" dirty="0">
                <a:latin typeface="+mn-lt"/>
              </a:rPr>
              <a:t>t</a:t>
            </a:r>
            <a:r>
              <a:rPr lang="en-GB" sz="2400" dirty="0" smtClean="0">
                <a:latin typeface="+mn-lt"/>
              </a:rPr>
              <a:t>he </a:t>
            </a:r>
            <a:r>
              <a:rPr lang="en-GB" sz="2400" dirty="0">
                <a:latin typeface="+mn-lt"/>
              </a:rPr>
              <a:t>correct number system </a:t>
            </a: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sz="2400" dirty="0">
                <a:latin typeface="+mn-lt"/>
              </a:rPr>
              <a:t>a</a:t>
            </a:r>
            <a:r>
              <a:rPr lang="en-GB" sz="2400" dirty="0" smtClean="0">
                <a:latin typeface="+mn-lt"/>
              </a:rPr>
              <a:t>n </a:t>
            </a:r>
            <a:r>
              <a:rPr lang="en-GB" sz="2400" dirty="0">
                <a:latin typeface="+mn-lt"/>
              </a:rPr>
              <a:t>order of </a:t>
            </a:r>
            <a:r>
              <a:rPr lang="en-GB" sz="2400" dirty="0" smtClean="0">
                <a:latin typeface="+mn-lt"/>
              </a:rPr>
              <a:t>magnitude.</a:t>
            </a:r>
            <a:endParaRPr lang="en-GB" sz="2400" dirty="0">
              <a:latin typeface="+mn-lt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9734928"/>
              </p:ext>
            </p:extLst>
          </p:nvPr>
        </p:nvGraphicFramePr>
        <p:xfrm>
          <a:off x="611559" y="2993360"/>
          <a:ext cx="790379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121"/>
                <a:gridCol w="3528392"/>
                <a:gridCol w="3295277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Unit</a:t>
                      </a:r>
                      <a:endParaRPr lang="en-GB" sz="16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Represents</a:t>
                      </a:r>
                      <a:endParaRPr lang="en-GB" sz="1600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Comments</a:t>
                      </a:r>
                      <a:endParaRPr lang="en-GB" sz="1600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bit (b)</a:t>
                      </a:r>
                      <a:endParaRPr lang="en-GB" sz="16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smallest possible unit of storage</a:t>
                      </a:r>
                      <a:endParaRPr lang="en-GB" sz="1600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byte</a:t>
                      </a:r>
                      <a:r>
                        <a:rPr lang="en-GB" sz="1600" baseline="0" dirty="0" smtClean="0"/>
                        <a:t> (B)</a:t>
                      </a:r>
                      <a:endParaRPr lang="en-GB" sz="16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1 byte is a collection of 8 bits</a:t>
                      </a:r>
                      <a:endParaRPr lang="en-GB" sz="1600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kilo</a:t>
                      </a:r>
                      <a:endParaRPr lang="en-GB" sz="16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1000</a:t>
                      </a:r>
                      <a:endParaRPr lang="en-GB" sz="1600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1 kB = 1,000 bytes</a:t>
                      </a:r>
                      <a:endParaRPr lang="en-GB" sz="1600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mega</a:t>
                      </a:r>
                      <a:endParaRPr lang="en-GB" sz="16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1000000</a:t>
                      </a:r>
                      <a:endParaRPr lang="en-GB" sz="1600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1 MB = 1,000,000 bytes</a:t>
                      </a:r>
                      <a:endParaRPr lang="en-GB" sz="1600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 err="1" smtClean="0"/>
                        <a:t>giga</a:t>
                      </a:r>
                      <a:endParaRPr lang="en-GB" sz="16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1000000000</a:t>
                      </a:r>
                      <a:endParaRPr lang="en-GB" sz="1600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1 GB = 1,000,000,000 bytes</a:t>
                      </a:r>
                      <a:endParaRPr lang="en-GB" sz="1600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 err="1" smtClean="0"/>
                        <a:t>tera</a:t>
                      </a:r>
                      <a:endParaRPr lang="en-GB" sz="16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1000000000000</a:t>
                      </a:r>
                      <a:endParaRPr lang="en-GB" sz="1600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1 TB = 1,000,000,000,000 bytes</a:t>
                      </a:r>
                      <a:endParaRPr lang="en-GB" sz="1600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2080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 smtClean="0">
                <a:solidFill>
                  <a:schemeClr val="bg1"/>
                </a:solidFill>
                <a:latin typeface="+mn-lt"/>
              </a:rPr>
              <a:t>Over to you…</a:t>
            </a:r>
            <a:endParaRPr lang="en-GB" sz="2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301563" y="1700808"/>
            <a:ext cx="453650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200" b="1" dirty="0" smtClean="0">
                <a:solidFill>
                  <a:schemeClr val="accent1"/>
                </a:solidFill>
                <a:latin typeface="+mn-lt"/>
              </a:rPr>
              <a:t>Quiz 2</a:t>
            </a:r>
            <a:endParaRPr lang="en-GB" sz="3200" b="1" dirty="0">
              <a:solidFill>
                <a:schemeClr val="accent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4431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 smtClean="0">
                <a:solidFill>
                  <a:schemeClr val="bg1"/>
                </a:solidFill>
                <a:latin typeface="+mn-lt"/>
              </a:rPr>
              <a:t>Objectives – Number bases</a:t>
            </a:r>
            <a:endParaRPr lang="en-GB" sz="2800" dirty="0">
              <a:solidFill>
                <a:schemeClr val="bg1"/>
              </a:solidFill>
              <a:latin typeface="+mn-lt"/>
            </a:endParaRPr>
          </a:p>
        </p:txBody>
      </p:sp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3752573526"/>
              </p:ext>
            </p:extLst>
          </p:nvPr>
        </p:nvGraphicFramePr>
        <p:xfrm>
          <a:off x="827584" y="1268760"/>
          <a:ext cx="7488832" cy="4320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0616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 smtClean="0">
                <a:solidFill>
                  <a:schemeClr val="bg1"/>
                </a:solidFill>
                <a:latin typeface="+mn-lt"/>
              </a:rPr>
              <a:t>Objectives – Units of information</a:t>
            </a:r>
            <a:endParaRPr lang="en-GB" sz="2800" dirty="0">
              <a:solidFill>
                <a:schemeClr val="bg1"/>
              </a:solidFill>
              <a:latin typeface="+mn-lt"/>
            </a:endParaRPr>
          </a:p>
        </p:txBody>
      </p:sp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1431324050"/>
              </p:ext>
            </p:extLst>
          </p:nvPr>
        </p:nvGraphicFramePr>
        <p:xfrm>
          <a:off x="827584" y="1268760"/>
          <a:ext cx="7488832" cy="4320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69597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 smtClean="0">
                <a:solidFill>
                  <a:schemeClr val="bg1"/>
                </a:solidFill>
                <a:latin typeface="+mn-lt"/>
              </a:rPr>
              <a:t>Over to you…</a:t>
            </a:r>
            <a:endParaRPr lang="en-GB" sz="2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321616" y="1853535"/>
            <a:ext cx="453650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200" b="1" dirty="0" smtClean="0">
                <a:solidFill>
                  <a:schemeClr val="accent1"/>
                </a:solidFill>
                <a:latin typeface="+mn-lt"/>
              </a:rPr>
              <a:t>Quick Quiz</a:t>
            </a:r>
            <a:endParaRPr lang="en-GB" sz="3200" b="1" dirty="0">
              <a:solidFill>
                <a:schemeClr val="accent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03875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 smtClean="0">
                <a:solidFill>
                  <a:schemeClr val="bg1"/>
                </a:solidFill>
                <a:latin typeface="+mn-lt"/>
              </a:rPr>
              <a:t>Representing numbers (3.3.1)</a:t>
            </a:r>
            <a:endParaRPr lang="en-GB" sz="2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28650" y="1196752"/>
            <a:ext cx="78867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>
                <a:latin typeface="+mn-lt"/>
              </a:rPr>
              <a:t>As human beings, we are used to counting using a </a:t>
            </a:r>
            <a:r>
              <a:rPr lang="en-GB" sz="2800" b="1" dirty="0" smtClean="0">
                <a:latin typeface="+mn-lt"/>
              </a:rPr>
              <a:t>Base </a:t>
            </a:r>
            <a:r>
              <a:rPr lang="en-GB" sz="2800" b="1" dirty="0">
                <a:latin typeface="+mn-lt"/>
              </a:rPr>
              <a:t>10 </a:t>
            </a:r>
            <a:r>
              <a:rPr lang="en-GB" sz="2800" dirty="0">
                <a:latin typeface="+mn-lt"/>
              </a:rPr>
              <a:t>(decimal) number </a:t>
            </a:r>
            <a:r>
              <a:rPr lang="en-GB" sz="2800" dirty="0" smtClean="0">
                <a:latin typeface="+mn-lt"/>
              </a:rPr>
              <a:t>system.</a:t>
            </a:r>
          </a:p>
          <a:p>
            <a:endParaRPr lang="en-GB" sz="2800" dirty="0" smtClean="0">
              <a:latin typeface="+mn-lt"/>
            </a:endParaRPr>
          </a:p>
          <a:p>
            <a:r>
              <a:rPr lang="en-GB" sz="2800" b="1" dirty="0" smtClean="0">
                <a:solidFill>
                  <a:schemeClr val="accent1"/>
                </a:solidFill>
                <a:latin typeface="+mn-lt"/>
              </a:rPr>
              <a:t>Why </a:t>
            </a:r>
            <a:r>
              <a:rPr lang="en-GB" sz="2800" b="1" dirty="0">
                <a:solidFill>
                  <a:schemeClr val="accent1"/>
                </a:solidFill>
                <a:latin typeface="+mn-lt"/>
              </a:rPr>
              <a:t>do you think this might be?</a:t>
            </a:r>
          </a:p>
        </p:txBody>
      </p:sp>
      <p:sp>
        <p:nvSpPr>
          <p:cNvPr id="7" name="Rectangle 6"/>
          <p:cNvSpPr/>
          <p:nvPr/>
        </p:nvSpPr>
        <p:spPr>
          <a:xfrm>
            <a:off x="646542" y="4995173"/>
            <a:ext cx="687820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>
                <a:latin typeface="+mn-lt"/>
              </a:rPr>
              <a:t>Unfortunately, </a:t>
            </a:r>
            <a:r>
              <a:rPr lang="en-GB" sz="2800" dirty="0" smtClean="0">
                <a:latin typeface="+mn-lt"/>
              </a:rPr>
              <a:t>computers </a:t>
            </a:r>
            <a:r>
              <a:rPr lang="en-GB" sz="2800" dirty="0">
                <a:latin typeface="+mn-lt"/>
              </a:rPr>
              <a:t>only deal in </a:t>
            </a:r>
            <a:r>
              <a:rPr lang="en-GB" sz="2800" dirty="0" smtClean="0">
                <a:latin typeface="+mn-lt"/>
              </a:rPr>
              <a:t>the </a:t>
            </a:r>
            <a:r>
              <a:rPr lang="en-GB" sz="2800" b="1" dirty="0" smtClean="0">
                <a:latin typeface="+mn-lt"/>
              </a:rPr>
              <a:t>Base </a:t>
            </a:r>
            <a:r>
              <a:rPr lang="en-GB" sz="2800" b="1" dirty="0">
                <a:latin typeface="+mn-lt"/>
              </a:rPr>
              <a:t>2 </a:t>
            </a:r>
            <a:r>
              <a:rPr lang="en-GB" sz="2800" dirty="0">
                <a:latin typeface="+mn-lt"/>
              </a:rPr>
              <a:t>(binary) number system.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5900" y="2331132"/>
            <a:ext cx="6372200" cy="3186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3870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3728492"/>
              </p:ext>
            </p:extLst>
          </p:nvPr>
        </p:nvGraphicFramePr>
        <p:xfrm>
          <a:off x="755576" y="1267225"/>
          <a:ext cx="7272808" cy="5165724"/>
        </p:xfrm>
        <a:graphic>
          <a:graphicData uri="http://schemas.openxmlformats.org/drawingml/2006/table">
            <a:tbl>
              <a:tblPr firstRow="1" firstCol="1" bandRow="1"/>
              <a:tblGrid>
                <a:gridCol w="1224136"/>
                <a:gridCol w="864096"/>
                <a:gridCol w="216024"/>
                <a:gridCol w="1152128"/>
                <a:gridCol w="576064"/>
                <a:gridCol w="504056"/>
                <a:gridCol w="1728192"/>
                <a:gridCol w="504056"/>
                <a:gridCol w="504056"/>
              </a:tblGrid>
              <a:tr h="240809">
                <a:tc rowSpan="17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Binary</a:t>
                      </a:r>
                      <a:endParaRPr lang="en-GB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2000" i="1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i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Base </a:t>
                      </a:r>
                      <a:r>
                        <a:rPr lang="en-GB" sz="2000" i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2</a:t>
                      </a:r>
                      <a:endParaRPr lang="en-GB" sz="2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2000" i="1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i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The </a:t>
                      </a:r>
                      <a:r>
                        <a:rPr lang="en-GB" sz="1600" i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counting system of a </a:t>
                      </a:r>
                      <a:r>
                        <a:rPr lang="en-GB" sz="1600" i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computer.</a:t>
                      </a:r>
                      <a:endParaRPr lang="en-GB" sz="16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10" marR="46810" marT="24705" marB="2470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i="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Range</a:t>
                      </a:r>
                      <a:endParaRPr lang="en-GB" sz="1050" b="1" i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10" marR="46810" marT="24705" marB="2470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17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Decimal</a:t>
                      </a:r>
                      <a:endParaRPr lang="en-GB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2000" i="1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i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Base </a:t>
                      </a:r>
                      <a:r>
                        <a:rPr lang="en-GB" sz="2000" i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10</a:t>
                      </a:r>
                      <a:endParaRPr lang="en-GB" sz="2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2000" i="1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i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The </a:t>
                      </a:r>
                      <a:r>
                        <a:rPr lang="en-GB" sz="1600" i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counting system of </a:t>
                      </a:r>
                      <a:r>
                        <a:rPr lang="en-GB" sz="1600" i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humans.</a:t>
                      </a:r>
                      <a:endParaRPr lang="en-GB" sz="16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2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10" marR="46810" marT="24705" marB="24705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i="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Range</a:t>
                      </a:r>
                      <a:endParaRPr lang="en-GB" sz="1050" b="1" i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10" marR="46810" marT="24705" marB="2470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17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Hexadecima</a:t>
                      </a:r>
                      <a:r>
                        <a:rPr lang="en-GB" sz="20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l</a:t>
                      </a:r>
                      <a:endParaRPr lang="en-GB" sz="2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2000" i="1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i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Base </a:t>
                      </a:r>
                      <a:r>
                        <a:rPr lang="en-GB" sz="2000" i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16</a:t>
                      </a:r>
                      <a:endParaRPr lang="en-GB" sz="2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i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endParaRPr lang="en-GB" sz="2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i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A way of representing the counting system used by computers in a more compact and easier to remember </a:t>
                      </a:r>
                      <a:r>
                        <a:rPr lang="en-GB" sz="1600" i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way.</a:t>
                      </a:r>
                      <a:endParaRPr lang="en-GB" sz="16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10" marR="46810" marT="24705" marB="24705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i="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Range</a:t>
                      </a:r>
                      <a:endParaRPr lang="en-GB" sz="1050" b="1" i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10" marR="46810" marT="24705" marB="2470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24080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14"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i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endParaRPr lang="en-GB" sz="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10" marR="46810" marT="24705" marB="24705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14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6"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i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endParaRPr lang="en-GB" sz="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10" marR="46810" marT="24705" marB="24705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6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1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i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endParaRPr lang="en-GB" sz="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10" marR="46810" marT="24705" marB="2470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i="0">
                          <a:effectLst/>
                          <a:latin typeface="+mn-lt"/>
                          <a:ea typeface="Calibri"/>
                          <a:cs typeface="Times New Roman"/>
                        </a:rPr>
                        <a:t>F</a:t>
                      </a:r>
                      <a:endParaRPr lang="en-GB" sz="900" i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10" marR="46810" marT="24705" marB="2470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080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i="0">
                          <a:effectLst/>
                          <a:latin typeface="+mn-lt"/>
                          <a:ea typeface="Calibri"/>
                          <a:cs typeface="Times New Roman"/>
                        </a:rPr>
                        <a:t>E</a:t>
                      </a:r>
                      <a:endParaRPr lang="en-GB" sz="900" i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10" marR="46810" marT="24705" marB="2470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080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i="0">
                          <a:effectLst/>
                          <a:latin typeface="+mn-lt"/>
                          <a:ea typeface="Calibri"/>
                          <a:cs typeface="Times New Roman"/>
                        </a:rPr>
                        <a:t>D</a:t>
                      </a:r>
                      <a:endParaRPr lang="en-GB" sz="900" i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10" marR="46810" marT="24705" marB="2470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080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i="0">
                          <a:effectLst/>
                          <a:latin typeface="+mn-lt"/>
                          <a:ea typeface="Calibri"/>
                          <a:cs typeface="Times New Roman"/>
                        </a:rPr>
                        <a:t>C</a:t>
                      </a:r>
                      <a:endParaRPr lang="en-GB" sz="900" i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10" marR="46810" marT="24705" marB="2470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080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i="0">
                          <a:effectLst/>
                          <a:latin typeface="+mn-lt"/>
                          <a:ea typeface="Calibri"/>
                          <a:cs typeface="Times New Roman"/>
                        </a:rPr>
                        <a:t>B</a:t>
                      </a:r>
                      <a:endParaRPr lang="en-GB" sz="900" i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10" marR="46810" marT="24705" marB="2470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080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i="0">
                          <a:effectLst/>
                          <a:latin typeface="+mn-lt"/>
                          <a:ea typeface="Calibri"/>
                          <a:cs typeface="Times New Roman"/>
                        </a:rPr>
                        <a:t>A</a:t>
                      </a:r>
                      <a:endParaRPr lang="en-GB" sz="900" i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10" marR="46810" marT="24705" marB="2470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080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10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i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endParaRPr lang="en-GB" sz="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10" marR="46810" marT="24705" marB="24705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i="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9</a:t>
                      </a:r>
                      <a:endParaRPr lang="en-GB" sz="900" i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10" marR="46810" marT="24705" marB="2470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i="0">
                          <a:effectLst/>
                          <a:latin typeface="+mn-lt"/>
                          <a:ea typeface="Calibri"/>
                          <a:cs typeface="Times New Roman"/>
                        </a:rPr>
                        <a:t>9</a:t>
                      </a:r>
                      <a:endParaRPr lang="en-GB" sz="900" i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10" marR="46810" marT="24705" marB="2470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080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i="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8</a:t>
                      </a:r>
                      <a:endParaRPr lang="en-GB" sz="900" i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10" marR="46810" marT="24705" marB="2470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i="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8</a:t>
                      </a:r>
                      <a:endParaRPr lang="en-GB" sz="900" i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10" marR="46810" marT="24705" marB="2470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080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i="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7</a:t>
                      </a:r>
                      <a:endParaRPr lang="en-GB" sz="900" i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10" marR="46810" marT="24705" marB="2470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i="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7</a:t>
                      </a:r>
                      <a:endParaRPr lang="en-GB" sz="900" i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10" marR="46810" marT="24705" marB="2470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080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i="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6</a:t>
                      </a:r>
                      <a:endParaRPr lang="en-GB" sz="900" i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10" marR="46810" marT="24705" marB="2470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i="0">
                          <a:effectLst/>
                          <a:latin typeface="+mn-lt"/>
                          <a:ea typeface="Calibri"/>
                          <a:cs typeface="Times New Roman"/>
                        </a:rPr>
                        <a:t>6</a:t>
                      </a:r>
                      <a:endParaRPr lang="en-GB" sz="900" i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10" marR="46810" marT="24705" marB="2470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080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i="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5</a:t>
                      </a:r>
                      <a:endParaRPr lang="en-GB" sz="900" i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10" marR="46810" marT="24705" marB="2470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i="0">
                          <a:effectLst/>
                          <a:latin typeface="+mn-lt"/>
                          <a:ea typeface="Calibri"/>
                          <a:cs typeface="Times New Roman"/>
                        </a:rPr>
                        <a:t>5</a:t>
                      </a:r>
                      <a:endParaRPr lang="en-GB" sz="900" i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10" marR="46810" marT="24705" marB="2470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080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i="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4</a:t>
                      </a:r>
                      <a:endParaRPr lang="en-GB" sz="900" i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10" marR="46810" marT="24705" marB="2470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i="0">
                          <a:effectLst/>
                          <a:latin typeface="+mn-lt"/>
                          <a:ea typeface="Calibri"/>
                          <a:cs typeface="Times New Roman"/>
                        </a:rPr>
                        <a:t>4</a:t>
                      </a:r>
                      <a:endParaRPr lang="en-GB" sz="900" i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10" marR="46810" marT="24705" marB="2470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080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i="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3</a:t>
                      </a:r>
                      <a:endParaRPr lang="en-GB" sz="900" i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10" marR="46810" marT="24705" marB="2470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i="0">
                          <a:effectLst/>
                          <a:latin typeface="+mn-lt"/>
                          <a:ea typeface="Calibri"/>
                          <a:cs typeface="Times New Roman"/>
                        </a:rPr>
                        <a:t>3</a:t>
                      </a:r>
                      <a:endParaRPr lang="en-GB" sz="900" i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10" marR="46810" marT="24705" marB="2470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080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i="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2</a:t>
                      </a:r>
                      <a:endParaRPr lang="en-GB" sz="900" i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10" marR="46810" marT="24705" marB="2470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i="0">
                          <a:effectLst/>
                          <a:latin typeface="+mn-lt"/>
                          <a:ea typeface="Calibri"/>
                          <a:cs typeface="Times New Roman"/>
                        </a:rPr>
                        <a:t>2</a:t>
                      </a:r>
                      <a:endParaRPr lang="en-GB" sz="900" i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10" marR="46810" marT="24705" marB="2470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080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i="1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endParaRPr lang="en-GB" sz="8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10" marR="46810" marT="24705" marB="24705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i="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</a:t>
                      </a:r>
                      <a:endParaRPr lang="en-GB" sz="900" i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10" marR="46810" marT="24705" marB="2470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i="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</a:t>
                      </a:r>
                      <a:endParaRPr lang="en-GB" sz="900" i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10" marR="46810" marT="24705" marB="2470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i="0">
                          <a:effectLst/>
                          <a:latin typeface="+mn-lt"/>
                          <a:ea typeface="Calibri"/>
                          <a:cs typeface="Times New Roman"/>
                        </a:rPr>
                        <a:t>1</a:t>
                      </a:r>
                      <a:endParaRPr lang="en-GB" sz="900" i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10" marR="46810" marT="24705" marB="2470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61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i="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0</a:t>
                      </a:r>
                      <a:endParaRPr lang="en-GB" sz="900" i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10" marR="46810" marT="24705" marB="2470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i="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0</a:t>
                      </a:r>
                      <a:endParaRPr lang="en-GB" sz="900" i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10" marR="46810" marT="24705" marB="2470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i="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0</a:t>
                      </a:r>
                      <a:endParaRPr lang="en-GB" sz="900" i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10" marR="46810" marT="24705" marB="2470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8939">
                <a:tc gridSpan="3"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None/>
                      </a:pPr>
                      <a:r>
                        <a:rPr lang="en-GB" sz="1800" b="1" i="0" u="none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Two</a:t>
                      </a:r>
                      <a:r>
                        <a:rPr lang="en-GB" sz="1800" i="0" u="none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 variations in one column</a:t>
                      </a:r>
                      <a:endParaRPr lang="en-GB" sz="1100" i="0" u="none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10" marR="46810" marT="24705" marB="2470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None/>
                      </a:pPr>
                      <a:r>
                        <a:rPr lang="en-GB" sz="1800" b="1" i="0" u="none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Ten</a:t>
                      </a:r>
                      <a:r>
                        <a:rPr lang="en-GB" sz="1800" i="0" u="none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 variations in one column</a:t>
                      </a:r>
                      <a:endParaRPr lang="en-GB" sz="1100" i="0" u="none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10" marR="46810" marT="24705" marB="24705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None/>
                      </a:pPr>
                      <a:r>
                        <a:rPr lang="en-GB" sz="1800" b="1" i="0" u="none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Sixteen</a:t>
                      </a:r>
                      <a:r>
                        <a:rPr lang="en-GB" sz="1800" i="0" u="none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 variations in one column</a:t>
                      </a:r>
                      <a:endParaRPr lang="en-GB" sz="1100" i="0" u="none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10" marR="46810" marT="24705" marB="24705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476089" y="365127"/>
            <a:ext cx="8191822" cy="461665"/>
          </a:xfrm>
          <a:prstGeom prst="rect">
            <a:avLst/>
          </a:prstGeom>
          <a:solidFill>
            <a:schemeClr val="accent1"/>
          </a:solidFill>
        </p:spPr>
        <p:txBody>
          <a:bodyPr wrap="square"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400" dirty="0" smtClean="0">
                <a:solidFill>
                  <a:schemeClr val="bg1">
                    <a:lumMod val="95000"/>
                  </a:schemeClr>
                </a:solidFill>
                <a:latin typeface="+mn-lt"/>
              </a:rPr>
              <a:t>Look at the differences in the range (radix) of each column.</a:t>
            </a:r>
            <a:endParaRPr lang="en-GB" sz="2400" dirty="0">
              <a:solidFill>
                <a:schemeClr val="bg1">
                  <a:lumMod val="9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39210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 smtClean="0">
                <a:solidFill>
                  <a:schemeClr val="bg1"/>
                </a:solidFill>
                <a:latin typeface="+mn-lt"/>
              </a:rPr>
              <a:t>How </a:t>
            </a:r>
            <a:r>
              <a:rPr lang="en-GB" sz="2800" dirty="0">
                <a:solidFill>
                  <a:schemeClr val="bg1"/>
                </a:solidFill>
                <a:latin typeface="+mn-lt"/>
              </a:rPr>
              <a:t>do we store numbers using a computer?</a:t>
            </a:r>
          </a:p>
        </p:txBody>
      </p:sp>
      <p:sp>
        <p:nvSpPr>
          <p:cNvPr id="4" name="Rectangle 3"/>
          <p:cNvSpPr/>
          <p:nvPr/>
        </p:nvSpPr>
        <p:spPr>
          <a:xfrm>
            <a:off x="628650" y="1340768"/>
            <a:ext cx="78867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 smtClean="0">
                <a:latin typeface="+mn-lt"/>
              </a:rPr>
              <a:t>Computers </a:t>
            </a:r>
            <a:r>
              <a:rPr lang="en-GB" sz="2400" dirty="0">
                <a:latin typeface="+mn-lt"/>
              </a:rPr>
              <a:t>store data by using single binary </a:t>
            </a:r>
            <a:r>
              <a:rPr lang="en-GB" sz="2400" dirty="0" smtClean="0">
                <a:latin typeface="+mn-lt"/>
              </a:rPr>
              <a:t>bits.</a:t>
            </a:r>
          </a:p>
          <a:p>
            <a:endParaRPr lang="en-GB" sz="2400" dirty="0">
              <a:latin typeface="+mn-lt"/>
            </a:endParaRPr>
          </a:p>
          <a:p>
            <a:r>
              <a:rPr lang="en-GB" sz="2400" dirty="0" smtClean="0">
                <a:latin typeface="+mn-lt"/>
              </a:rPr>
              <a:t>To represent </a:t>
            </a:r>
            <a:r>
              <a:rPr lang="en-GB" sz="2400" dirty="0">
                <a:latin typeface="+mn-lt"/>
              </a:rPr>
              <a:t>a larger collection of numbers it is necessary </a:t>
            </a:r>
            <a:r>
              <a:rPr lang="en-GB" sz="2400" dirty="0" smtClean="0">
                <a:latin typeface="+mn-lt"/>
              </a:rPr>
              <a:t>to use </a:t>
            </a:r>
            <a:r>
              <a:rPr lang="en-GB" sz="2400" dirty="0">
                <a:latin typeface="+mn-lt"/>
              </a:rPr>
              <a:t>a range of bits and to give them specific </a:t>
            </a:r>
            <a:r>
              <a:rPr lang="en-GB" sz="2400" dirty="0" smtClean="0">
                <a:latin typeface="+mn-lt"/>
              </a:rPr>
              <a:t>values.</a:t>
            </a:r>
          </a:p>
          <a:p>
            <a:endParaRPr lang="en-GB" sz="2400" dirty="0" smtClean="0">
              <a:latin typeface="+mn-lt"/>
            </a:endParaRPr>
          </a:p>
          <a:p>
            <a:r>
              <a:rPr lang="en-GB" sz="2400" dirty="0" smtClean="0">
                <a:latin typeface="+mn-lt"/>
              </a:rPr>
              <a:t>One </a:t>
            </a:r>
            <a:r>
              <a:rPr lang="en-GB" sz="2400" dirty="0">
                <a:latin typeface="+mn-lt"/>
              </a:rPr>
              <a:t>byte </a:t>
            </a:r>
            <a:r>
              <a:rPr lang="en-GB" sz="2400" dirty="0" smtClean="0">
                <a:latin typeface="+mn-lt"/>
              </a:rPr>
              <a:t>(a </a:t>
            </a:r>
            <a:r>
              <a:rPr lang="en-GB" sz="2400" dirty="0">
                <a:latin typeface="+mn-lt"/>
              </a:rPr>
              <a:t>collection of eight bits) will allow us to represent a range of numbers ( </a:t>
            </a:r>
            <a:r>
              <a:rPr lang="en-GB" sz="2400" dirty="0" smtClean="0">
                <a:latin typeface="+mn-lt"/>
              </a:rPr>
              <a:t>0-255</a:t>
            </a:r>
            <a:r>
              <a:rPr lang="en-GB" sz="2400" baseline="-25000" dirty="0" smtClean="0">
                <a:latin typeface="+mn-lt"/>
              </a:rPr>
              <a:t>10</a:t>
            </a:r>
            <a:r>
              <a:rPr lang="en-GB" sz="2400" dirty="0" smtClean="0">
                <a:latin typeface="+mn-lt"/>
              </a:rPr>
              <a:t>).</a:t>
            </a:r>
            <a:endParaRPr lang="en-GB" sz="2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21816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>
                <a:solidFill>
                  <a:schemeClr val="bg1"/>
                </a:solidFill>
                <a:latin typeface="+mn-lt"/>
              </a:rPr>
              <a:t>Converting binary to </a:t>
            </a:r>
            <a:r>
              <a:rPr lang="en-GB" sz="2800" dirty="0" smtClean="0">
                <a:solidFill>
                  <a:schemeClr val="bg1"/>
                </a:solidFill>
                <a:latin typeface="+mn-lt"/>
              </a:rPr>
              <a:t>decimal</a:t>
            </a:r>
            <a:endParaRPr lang="en-GB" sz="2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628650" y="1052736"/>
            <a:ext cx="7886700" cy="4752528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400" dirty="0"/>
              <a:t>Look at the binary pattern and work from right to </a:t>
            </a:r>
            <a:r>
              <a:rPr lang="en-GB" sz="2400" dirty="0" smtClean="0"/>
              <a:t>left.</a:t>
            </a:r>
          </a:p>
          <a:p>
            <a:pPr marL="0" indent="0">
              <a:buNone/>
            </a:pPr>
            <a:endParaRPr lang="en-GB" sz="1400" dirty="0"/>
          </a:p>
          <a:p>
            <a:pPr marL="0" indent="0">
              <a:buNone/>
            </a:pPr>
            <a:r>
              <a:rPr lang="en-GB" sz="2400" dirty="0" smtClean="0"/>
              <a:t>Identify </a:t>
            </a:r>
            <a:r>
              <a:rPr lang="en-GB" sz="2400" dirty="0"/>
              <a:t>whether each successive bit is ‘on’ or ‘off’ i.e. is 1 or 0 in value. </a:t>
            </a:r>
            <a:endParaRPr lang="en-GB" sz="2400" dirty="0" smtClean="0"/>
          </a:p>
          <a:p>
            <a:pPr marL="0" indent="0">
              <a:buNone/>
            </a:pPr>
            <a:endParaRPr lang="en-GB" sz="1400" dirty="0" smtClean="0"/>
          </a:p>
          <a:p>
            <a:pPr marL="0" indent="0">
              <a:buNone/>
            </a:pPr>
            <a:r>
              <a:rPr lang="en-GB" sz="2400" dirty="0" smtClean="0"/>
              <a:t>Then </a:t>
            </a:r>
            <a:r>
              <a:rPr lang="en-GB" sz="2400" dirty="0"/>
              <a:t>add up the </a:t>
            </a:r>
            <a:r>
              <a:rPr lang="en-GB" sz="2400" dirty="0" smtClean="0"/>
              <a:t>totals.</a:t>
            </a:r>
            <a:endParaRPr lang="en-GB" sz="2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8307450"/>
              </p:ext>
            </p:extLst>
          </p:nvPr>
        </p:nvGraphicFramePr>
        <p:xfrm>
          <a:off x="899592" y="3455107"/>
          <a:ext cx="7005980" cy="201043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64000"/>
                <a:gridCol w="957980"/>
                <a:gridCol w="864000"/>
                <a:gridCol w="864000"/>
                <a:gridCol w="864000"/>
                <a:gridCol w="864000"/>
                <a:gridCol w="864000"/>
                <a:gridCol w="864000"/>
              </a:tblGrid>
              <a:tr h="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bg1"/>
                          </a:solidFill>
                          <a:effectLst/>
                        </a:rPr>
                        <a:t>Example</a:t>
                      </a:r>
                      <a:endParaRPr lang="en-GB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bg1"/>
                          </a:solidFill>
                          <a:effectLst/>
                        </a:rPr>
                        <a:t>Convert  00101100 to decimal</a:t>
                      </a:r>
                      <a:endParaRPr lang="en-GB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mpd="sng"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174525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00" dirty="0">
                        <a:solidFill>
                          <a:schemeClr val="accent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71755" marB="71755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432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 smtClean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GB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mpd="sng">
                      <a:noFill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GB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GB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GB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GB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GB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GB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GB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0" i="0" dirty="0">
                          <a:solidFill>
                            <a:schemeClr val="tx1"/>
                          </a:solidFill>
                          <a:effectLst/>
                        </a:rPr>
                        <a:t>128</a:t>
                      </a:r>
                      <a:endParaRPr lang="en-GB" sz="1600" b="0" i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mpd="sng">
                      <a:noFill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0" i="0" dirty="0">
                          <a:solidFill>
                            <a:schemeClr val="tx1"/>
                          </a:solidFill>
                          <a:effectLst/>
                        </a:rPr>
                        <a:t>64</a:t>
                      </a:r>
                      <a:endParaRPr lang="en-GB" sz="1600" b="0" i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0" i="0" dirty="0">
                          <a:solidFill>
                            <a:schemeClr val="tx1"/>
                          </a:solidFill>
                          <a:effectLst/>
                        </a:rPr>
                        <a:t>32</a:t>
                      </a:r>
                      <a:endParaRPr lang="en-GB" sz="1600" b="0" i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0" i="0" dirty="0" smtClean="0">
                          <a:solidFill>
                            <a:schemeClr val="tx1"/>
                          </a:solidFill>
                          <a:effectLst/>
                        </a:rPr>
                        <a:t>16</a:t>
                      </a:r>
                      <a:endParaRPr lang="en-GB" sz="1600" b="0" i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0" i="0" dirty="0" smtClean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en-GB" sz="1600" b="0" i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0" i="0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en-GB" sz="1600" b="0" i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0" i="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n-GB" sz="1600" b="0" i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0" i="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GB" sz="1600" b="0" i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0"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</a:rPr>
                        <a:t>Decimal total value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mpd="sng">
                      <a:noFill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32 + 8 + 4 = 44</a:t>
                      </a:r>
                      <a:endParaRPr lang="en-GB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5760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 smtClean="0">
                <a:solidFill>
                  <a:schemeClr val="bg1"/>
                </a:solidFill>
                <a:latin typeface="+mn-lt"/>
              </a:rPr>
              <a:t>What is data?</a:t>
            </a:r>
            <a:endParaRPr lang="en-GB" sz="2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628650" y="1196752"/>
            <a:ext cx="7886700" cy="4608512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2800" dirty="0"/>
          </a:p>
        </p:txBody>
      </p:sp>
      <p:sp>
        <p:nvSpPr>
          <p:cNvPr id="3" name="Rectangle 2"/>
          <p:cNvSpPr/>
          <p:nvPr/>
        </p:nvSpPr>
        <p:spPr>
          <a:xfrm>
            <a:off x="628650" y="1196752"/>
            <a:ext cx="78867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>
                <a:latin typeface="+mn-lt"/>
              </a:rPr>
              <a:t>When we talk about data within the context of the world of computing – we are </a:t>
            </a:r>
            <a:r>
              <a:rPr lang="en-GB" sz="2400" dirty="0" smtClean="0">
                <a:latin typeface="+mn-lt"/>
              </a:rPr>
              <a:t>talking </a:t>
            </a:r>
            <a:r>
              <a:rPr lang="en-GB" sz="2400" dirty="0">
                <a:latin typeface="+mn-lt"/>
              </a:rPr>
              <a:t>about the storage of information in a </a:t>
            </a:r>
            <a:r>
              <a:rPr lang="en-GB" sz="2400" dirty="0" smtClean="0">
                <a:latin typeface="+mn-lt"/>
              </a:rPr>
              <a:t>binary form.</a:t>
            </a:r>
          </a:p>
          <a:p>
            <a:endParaRPr lang="en-GB" sz="2400" dirty="0">
              <a:latin typeface="+mn-lt"/>
            </a:endParaRPr>
          </a:p>
          <a:p>
            <a:r>
              <a:rPr lang="en-GB" sz="2400" dirty="0" smtClean="0">
                <a:latin typeface="+mn-lt"/>
              </a:rPr>
              <a:t>A </a:t>
            </a:r>
            <a:r>
              <a:rPr lang="en-GB" sz="2400" dirty="0">
                <a:latin typeface="+mn-lt"/>
              </a:rPr>
              <a:t>computer can be made to encode and store whatever type of information we give it, text, pictures, </a:t>
            </a:r>
            <a:r>
              <a:rPr lang="en-GB" sz="2400" dirty="0" smtClean="0">
                <a:latin typeface="+mn-lt"/>
              </a:rPr>
              <a:t>sound </a:t>
            </a:r>
            <a:r>
              <a:rPr lang="en-GB" sz="2400" dirty="0">
                <a:latin typeface="+mn-lt"/>
              </a:rPr>
              <a:t>and video </a:t>
            </a:r>
            <a:r>
              <a:rPr lang="en-GB" sz="2400" dirty="0" smtClean="0">
                <a:latin typeface="+mn-lt"/>
              </a:rPr>
              <a:t>as </a:t>
            </a:r>
            <a:r>
              <a:rPr lang="en-GB" sz="2400" dirty="0">
                <a:latin typeface="+mn-lt"/>
              </a:rPr>
              <a:t>an encoded stream of ones and zeros, that’s it</a:t>
            </a:r>
            <a:r>
              <a:rPr lang="en-GB" sz="2400" dirty="0" smtClean="0">
                <a:latin typeface="+mn-lt"/>
              </a:rPr>
              <a:t>!</a:t>
            </a:r>
            <a:endParaRPr lang="en-GB" sz="2400" dirty="0">
              <a:latin typeface="+mn-l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085582" y="4365104"/>
            <a:ext cx="4972836" cy="523220"/>
          </a:xfrm>
          <a:prstGeom prst="rect">
            <a:avLst/>
          </a:prstGeom>
          <a:solidFill>
            <a:schemeClr val="accent1"/>
          </a:solidFill>
        </p:spPr>
        <p:txBody>
          <a:bodyPr wrap="none">
            <a:spAutoFit/>
          </a:bodyPr>
          <a:lstStyle/>
          <a:p>
            <a:pPr algn="ctr"/>
            <a:r>
              <a:rPr lang="en-GB" sz="2800" dirty="0">
                <a:solidFill>
                  <a:schemeClr val="bg1">
                    <a:lumMod val="95000"/>
                  </a:schemeClr>
                </a:solidFill>
                <a:latin typeface="+mn-lt"/>
              </a:rPr>
              <a:t>Data storage = Binary storage</a:t>
            </a:r>
          </a:p>
        </p:txBody>
      </p:sp>
    </p:spTree>
    <p:extLst>
      <p:ext uri="{BB962C8B-B14F-4D97-AF65-F5344CB8AC3E}">
        <p14:creationId xmlns:p14="http://schemas.microsoft.com/office/powerpoint/2010/main" val="1742193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Computer Science template v2">
  <a:themeElements>
    <a:clrScheme name="AQA colour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12878"/>
      </a:accent1>
      <a:accent2>
        <a:srgbClr val="C8194B"/>
      </a:accent2>
      <a:accent3>
        <a:srgbClr val="D2C8E1"/>
      </a:accent3>
      <a:accent4>
        <a:srgbClr val="9784BE"/>
      </a:accent4>
      <a:accent5>
        <a:srgbClr val="6D51A1"/>
      </a:accent5>
      <a:accent6>
        <a:srgbClr val="2F71AC"/>
      </a:accent6>
      <a:hlink>
        <a:srgbClr val="2F71AC"/>
      </a:hlink>
      <a:folHlink>
        <a:srgbClr val="41287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Computer Science template v2</Template>
  <TotalTime>641</TotalTime>
  <Words>707</Words>
  <Application>Microsoft Office PowerPoint</Application>
  <PresentationFormat>On-screen Show (4:3)</PresentationFormat>
  <Paragraphs>150</Paragraphs>
  <Slides>12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Computer Science template v2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2016-04-27T08:59:05Z</cp:lastPrinted>
  <dcterms:created xsi:type="dcterms:W3CDTF">2015-10-06T11:34:12Z</dcterms:created>
  <dcterms:modified xsi:type="dcterms:W3CDTF">2016-05-20T15:39:39Z</dcterms:modified>
</cp:coreProperties>
</file>