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72" r:id="rId4"/>
    <p:sldId id="258" r:id="rId5"/>
    <p:sldId id="259" r:id="rId6"/>
    <p:sldId id="269" r:id="rId7"/>
    <p:sldId id="261" r:id="rId8"/>
    <p:sldId id="268" r:id="rId9"/>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 xmlns:p15="http://schemas.microsoft.com/office/powerpoint/2012/main">
        <p15:guide id="1" orient="horz" pos="754">
          <p15:clr>
            <a:srgbClr val="A4A3A4"/>
          </p15:clr>
        </p15:guide>
        <p15:guide id="2" pos="38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7" clrIdx="0"/>
  <p:cmAuthor id="1" name="Helen Kennedy" initials="HK" lastIdx="2" clrIdx="1"/>
  <p:cmAuthor id="2" name="Helen" initials="HK" lastIdx="3"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99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35" autoAdjust="0"/>
    <p:restoredTop sz="84369" autoAdjust="0"/>
  </p:normalViewPr>
  <p:slideViewPr>
    <p:cSldViewPr showGuides="1">
      <p:cViewPr>
        <p:scale>
          <a:sx n="64" d="100"/>
          <a:sy n="64" d="100"/>
        </p:scale>
        <p:origin x="-648" y="-72"/>
      </p:cViewPr>
      <p:guideLst>
        <p:guide orient="horz" pos="754"/>
        <p:guide pos="5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F22A4-A35E-42B1-921E-9D401F34EC57}" type="doc">
      <dgm:prSet loTypeId="urn:microsoft.com/office/officeart/2009/layout/CircleArrowProcess" loCatId="cycle" qsTypeId="urn:microsoft.com/office/officeart/2005/8/quickstyle/simple1" qsCatId="simple" csTypeId="urn:microsoft.com/office/officeart/2005/8/colors/accent1_5" csCatId="accent1" phldr="1"/>
      <dgm:spPr/>
      <dgm:t>
        <a:bodyPr/>
        <a:lstStyle/>
        <a:p>
          <a:endParaRPr lang="en-GB"/>
        </a:p>
      </dgm:t>
    </dgm:pt>
    <dgm:pt modelId="{EFA084B9-D520-9147-9C49-D4F05F7CB3FF}">
      <dgm:prSet custT="1"/>
      <dgm:spPr/>
      <dgm:t>
        <a:bodyPr/>
        <a:lstStyle/>
        <a:p>
          <a:r>
            <a:rPr lang="en-GB" sz="2000" dirty="0" smtClean="0">
              <a:ea typeface="Calibri" panose="020F0502020204030204" pitchFamily="34" charset="0"/>
              <a:cs typeface="Times New Roman" panose="02020603050405020304" pitchFamily="18" charset="0"/>
            </a:rPr>
            <a:t>Define the term ‘malware’.</a:t>
          </a:r>
          <a:endParaRPr lang="en-GB" sz="2000" dirty="0">
            <a:ea typeface="Calibri" panose="020F0502020204030204" pitchFamily="34" charset="0"/>
            <a:cs typeface="Times New Roman" panose="02020603050405020304" pitchFamily="18" charset="0"/>
          </a:endParaRPr>
        </a:p>
      </dgm:t>
    </dgm:pt>
    <dgm:pt modelId="{9F8478D5-557D-9445-9C61-C0DE72712058}" type="parTrans" cxnId="{8DDD1924-A192-8A48-81FB-051535AC2014}">
      <dgm:prSet/>
      <dgm:spPr/>
      <dgm:t>
        <a:bodyPr/>
        <a:lstStyle/>
        <a:p>
          <a:endParaRPr lang="en-US"/>
        </a:p>
      </dgm:t>
    </dgm:pt>
    <dgm:pt modelId="{CC90B6C4-74EA-7F40-A5E4-19F1BDE408A6}" type="sibTrans" cxnId="{8DDD1924-A192-8A48-81FB-051535AC2014}">
      <dgm:prSet/>
      <dgm:spPr/>
      <dgm:t>
        <a:bodyPr/>
        <a:lstStyle/>
        <a:p>
          <a:endParaRPr lang="en-US"/>
        </a:p>
      </dgm:t>
    </dgm:pt>
    <dgm:pt modelId="{CCAE8AF4-9EF2-C645-9830-5A6F7C63FBDB}">
      <dgm:prSet custT="1"/>
      <dgm:spPr/>
      <dgm:t>
        <a:bodyPr/>
        <a:lstStyle/>
        <a:p>
          <a:r>
            <a:rPr lang="en-GB" sz="2000" dirty="0" smtClean="0">
              <a:ea typeface="Calibri" panose="020F0502020204030204" pitchFamily="34" charset="0"/>
              <a:cs typeface="Times New Roman" panose="02020603050405020304" pitchFamily="18" charset="0"/>
            </a:rPr>
            <a:t>Describe what malware is and how it can be protected against.</a:t>
          </a:r>
          <a:endParaRPr lang="en-GB" sz="2000" dirty="0">
            <a:ea typeface="Calibri" panose="020F0502020204030204" pitchFamily="34" charset="0"/>
            <a:cs typeface="Times New Roman" panose="02020603050405020304" pitchFamily="18" charset="0"/>
          </a:endParaRPr>
        </a:p>
      </dgm:t>
    </dgm:pt>
    <dgm:pt modelId="{D3C4475B-BF9A-B64F-9C8E-4681F4356F3A}" type="parTrans" cxnId="{345D7909-A7FE-C545-B549-4A06A089DED2}">
      <dgm:prSet/>
      <dgm:spPr/>
      <dgm:t>
        <a:bodyPr/>
        <a:lstStyle/>
        <a:p>
          <a:endParaRPr lang="en-US"/>
        </a:p>
      </dgm:t>
    </dgm:pt>
    <dgm:pt modelId="{A0287090-78F6-5F47-B4A2-46EB333944C4}" type="sibTrans" cxnId="{345D7909-A7FE-C545-B549-4A06A089DED2}">
      <dgm:prSet/>
      <dgm:spPr/>
      <dgm:t>
        <a:bodyPr/>
        <a:lstStyle/>
        <a:p>
          <a:endParaRPr lang="en-US"/>
        </a:p>
      </dgm:t>
    </dgm:pt>
    <dgm:pt modelId="{2EA70E76-5AE3-5049-A9F1-25115AF813C9}">
      <dgm:prSet custT="1"/>
      <dgm:spPr/>
      <dgm:t>
        <a:bodyPr/>
        <a:lstStyle/>
        <a:p>
          <a:r>
            <a:rPr lang="en-GB" sz="2000" dirty="0" smtClean="0">
              <a:ea typeface="Calibri" panose="020F0502020204030204" pitchFamily="34" charset="0"/>
              <a:cs typeface="Times New Roman" panose="02020603050405020304" pitchFamily="18" charset="0"/>
            </a:rPr>
            <a:t>Describe forms of malware.</a:t>
          </a:r>
          <a:endParaRPr lang="en-GB" sz="2000" dirty="0">
            <a:ea typeface="Calibri" panose="020F0502020204030204" pitchFamily="34" charset="0"/>
            <a:cs typeface="Times New Roman" panose="02020603050405020304" pitchFamily="18" charset="0"/>
          </a:endParaRPr>
        </a:p>
      </dgm:t>
    </dgm:pt>
    <dgm:pt modelId="{E4C308DC-4F86-914B-8318-24586FFE0552}" type="parTrans" cxnId="{2DB7C53B-008A-D846-AD66-CED4DB0E1771}">
      <dgm:prSet/>
      <dgm:spPr/>
      <dgm:t>
        <a:bodyPr/>
        <a:lstStyle/>
        <a:p>
          <a:endParaRPr lang="en-GB"/>
        </a:p>
      </dgm:t>
    </dgm:pt>
    <dgm:pt modelId="{F4138AF1-06C4-5D47-9F25-0662DD94EF50}" type="sibTrans" cxnId="{2DB7C53B-008A-D846-AD66-CED4DB0E1771}">
      <dgm:prSet/>
      <dgm:spPr/>
      <dgm:t>
        <a:bodyPr/>
        <a:lstStyle/>
        <a:p>
          <a:endParaRPr lang="en-GB"/>
        </a:p>
      </dgm:t>
    </dgm:pt>
    <dgm:pt modelId="{06CB08F1-1872-4DD7-BC3E-8CC37198B73A}" type="pres">
      <dgm:prSet presAssocID="{F87F22A4-A35E-42B1-921E-9D401F34EC57}" presName="Name0" presStyleCnt="0">
        <dgm:presLayoutVars>
          <dgm:chMax val="7"/>
          <dgm:chPref val="7"/>
          <dgm:dir/>
          <dgm:animLvl val="lvl"/>
        </dgm:presLayoutVars>
      </dgm:prSet>
      <dgm:spPr/>
      <dgm:t>
        <a:bodyPr/>
        <a:lstStyle/>
        <a:p>
          <a:endParaRPr lang="en-GB"/>
        </a:p>
      </dgm:t>
    </dgm:pt>
    <dgm:pt modelId="{5D2A9843-D854-4D87-9C94-CCA194959F40}" type="pres">
      <dgm:prSet presAssocID="{EFA084B9-D520-9147-9C49-D4F05F7CB3FF}" presName="Accent1" presStyleCnt="0"/>
      <dgm:spPr/>
    </dgm:pt>
    <dgm:pt modelId="{1BB62CB9-6591-304E-886B-B3C1A040DD11}" type="pres">
      <dgm:prSet presAssocID="{EFA084B9-D520-9147-9C49-D4F05F7CB3FF}" presName="Accent" presStyleLbl="node1" presStyleIdx="0" presStyleCnt="3" custScaleX="211383"/>
      <dgm:spPr/>
    </dgm:pt>
    <dgm:pt modelId="{E0535AA5-DD55-44F2-8911-5352676E11CE}" type="pres">
      <dgm:prSet presAssocID="{EFA084B9-D520-9147-9C49-D4F05F7CB3FF}" presName="Parent1" presStyleLbl="revTx" presStyleIdx="0" presStyleCnt="3" custScaleX="205612" custLinFactNeighborX="12990" custLinFactNeighborY="-16294">
        <dgm:presLayoutVars>
          <dgm:chMax val="1"/>
          <dgm:chPref val="1"/>
          <dgm:bulletEnabled val="1"/>
        </dgm:presLayoutVars>
      </dgm:prSet>
      <dgm:spPr/>
      <dgm:t>
        <a:bodyPr/>
        <a:lstStyle/>
        <a:p>
          <a:endParaRPr lang="en-GB"/>
        </a:p>
      </dgm:t>
    </dgm:pt>
    <dgm:pt modelId="{2B235ED7-AFC8-4151-B3A2-A513844F52A8}" type="pres">
      <dgm:prSet presAssocID="{CCAE8AF4-9EF2-C645-9830-5A6F7C63FBDB}" presName="Accent2" presStyleCnt="0"/>
      <dgm:spPr/>
    </dgm:pt>
    <dgm:pt modelId="{80401EC5-8022-494A-BD44-701D9B14130C}" type="pres">
      <dgm:prSet presAssocID="{CCAE8AF4-9EF2-C645-9830-5A6F7C63FBDB}" presName="Accent" presStyleLbl="node1" presStyleIdx="1" presStyleCnt="3" custScaleX="284927"/>
      <dgm:spPr/>
    </dgm:pt>
    <dgm:pt modelId="{04A76490-5C97-4F5B-8D80-C7C1656FE138}" type="pres">
      <dgm:prSet presAssocID="{CCAE8AF4-9EF2-C645-9830-5A6F7C63FBDB}" presName="Parent2" presStyleLbl="revTx" presStyleIdx="1" presStyleCnt="3" custScaleX="205612" custLinFactNeighborX="-70759" custLinFactNeighborY="-6838">
        <dgm:presLayoutVars>
          <dgm:chMax val="1"/>
          <dgm:chPref val="1"/>
          <dgm:bulletEnabled val="1"/>
        </dgm:presLayoutVars>
      </dgm:prSet>
      <dgm:spPr/>
      <dgm:t>
        <a:bodyPr/>
        <a:lstStyle/>
        <a:p>
          <a:endParaRPr lang="en-GB"/>
        </a:p>
      </dgm:t>
    </dgm:pt>
    <dgm:pt modelId="{FE36CF7E-B1E0-4302-BBAE-A81255CA9109}" type="pres">
      <dgm:prSet presAssocID="{2EA70E76-5AE3-5049-A9F1-25115AF813C9}" presName="Accent3" presStyleCnt="0"/>
      <dgm:spPr/>
    </dgm:pt>
    <dgm:pt modelId="{E0A46879-5429-7346-BEA1-2D6BFCE01B53}" type="pres">
      <dgm:prSet presAssocID="{2EA70E76-5AE3-5049-A9F1-25115AF813C9}" presName="Accent" presStyleLbl="node1" presStyleIdx="2" presStyleCnt="3" custScaleX="244467"/>
      <dgm:spPr/>
    </dgm:pt>
    <dgm:pt modelId="{56647894-FFB9-4D4B-8838-5B4CABDD3491}" type="pres">
      <dgm:prSet presAssocID="{2EA70E76-5AE3-5049-A9F1-25115AF813C9}" presName="Parent3" presStyleLbl="revTx" presStyleIdx="2" presStyleCnt="3" custScaleX="205612" custLinFactNeighborX="34118" custLinFactNeighborY="13004">
        <dgm:presLayoutVars>
          <dgm:chMax val="1"/>
          <dgm:chPref val="1"/>
          <dgm:bulletEnabled val="1"/>
        </dgm:presLayoutVars>
      </dgm:prSet>
      <dgm:spPr/>
      <dgm:t>
        <a:bodyPr/>
        <a:lstStyle/>
        <a:p>
          <a:endParaRPr lang="en-GB"/>
        </a:p>
      </dgm:t>
    </dgm:pt>
  </dgm:ptLst>
  <dgm:cxnLst>
    <dgm:cxn modelId="{C182CEB9-B1B0-4942-96D8-27F9BDC48F28}" type="presOf" srcId="{CCAE8AF4-9EF2-C645-9830-5A6F7C63FBDB}" destId="{04A76490-5C97-4F5B-8D80-C7C1656FE138}" srcOrd="0" destOrd="0" presId="urn:microsoft.com/office/officeart/2009/layout/CircleArrowProcess"/>
    <dgm:cxn modelId="{BCDED450-6DE9-43E3-A89B-70F2AD1B9195}" type="presOf" srcId="{2EA70E76-5AE3-5049-A9F1-25115AF813C9}" destId="{56647894-FFB9-4D4B-8838-5B4CABDD3491}" srcOrd="0" destOrd="0" presId="urn:microsoft.com/office/officeart/2009/layout/CircleArrowProcess"/>
    <dgm:cxn modelId="{345D7909-A7FE-C545-B549-4A06A089DED2}" srcId="{F87F22A4-A35E-42B1-921E-9D401F34EC57}" destId="{CCAE8AF4-9EF2-C645-9830-5A6F7C63FBDB}" srcOrd="1" destOrd="0" parTransId="{D3C4475B-BF9A-B64F-9C8E-4681F4356F3A}" sibTransId="{A0287090-78F6-5F47-B4A2-46EB333944C4}"/>
    <dgm:cxn modelId="{B41FAC61-06CA-4F83-AEE6-7B9146D2EDFD}" type="presOf" srcId="{F87F22A4-A35E-42B1-921E-9D401F34EC57}" destId="{06CB08F1-1872-4DD7-BC3E-8CC37198B73A}" srcOrd="0" destOrd="0" presId="urn:microsoft.com/office/officeart/2009/layout/CircleArrowProcess"/>
    <dgm:cxn modelId="{C57EAECE-D7E8-4AF7-8E36-65B31DAEDA45}" type="presOf" srcId="{EFA084B9-D520-9147-9C49-D4F05F7CB3FF}" destId="{E0535AA5-DD55-44F2-8911-5352676E11CE}" srcOrd="0" destOrd="0" presId="urn:microsoft.com/office/officeart/2009/layout/CircleArrowProcess"/>
    <dgm:cxn modelId="{8DDD1924-A192-8A48-81FB-051535AC2014}" srcId="{F87F22A4-A35E-42B1-921E-9D401F34EC57}" destId="{EFA084B9-D520-9147-9C49-D4F05F7CB3FF}" srcOrd="0" destOrd="0" parTransId="{9F8478D5-557D-9445-9C61-C0DE72712058}" sibTransId="{CC90B6C4-74EA-7F40-A5E4-19F1BDE408A6}"/>
    <dgm:cxn modelId="{2DB7C53B-008A-D846-AD66-CED4DB0E1771}" srcId="{F87F22A4-A35E-42B1-921E-9D401F34EC57}" destId="{2EA70E76-5AE3-5049-A9F1-25115AF813C9}" srcOrd="2" destOrd="0" parTransId="{E4C308DC-4F86-914B-8318-24586FFE0552}" sibTransId="{F4138AF1-06C4-5D47-9F25-0662DD94EF50}"/>
    <dgm:cxn modelId="{DC07C98A-571B-4896-B6E0-8DBF3A97049D}" type="presParOf" srcId="{06CB08F1-1872-4DD7-BC3E-8CC37198B73A}" destId="{5D2A9843-D854-4D87-9C94-CCA194959F40}" srcOrd="0" destOrd="0" presId="urn:microsoft.com/office/officeart/2009/layout/CircleArrowProcess"/>
    <dgm:cxn modelId="{8E47E983-67C0-446E-BBE2-E43853D8384C}" type="presParOf" srcId="{5D2A9843-D854-4D87-9C94-CCA194959F40}" destId="{1BB62CB9-6591-304E-886B-B3C1A040DD11}" srcOrd="0" destOrd="0" presId="urn:microsoft.com/office/officeart/2009/layout/CircleArrowProcess"/>
    <dgm:cxn modelId="{A0C2AE99-9E84-4EDD-8B3A-ADCC6DC38A7A}" type="presParOf" srcId="{06CB08F1-1872-4DD7-BC3E-8CC37198B73A}" destId="{E0535AA5-DD55-44F2-8911-5352676E11CE}" srcOrd="1" destOrd="0" presId="urn:microsoft.com/office/officeart/2009/layout/CircleArrowProcess"/>
    <dgm:cxn modelId="{D141EEAC-DD16-412F-9C05-0BEC1D067CA7}" type="presParOf" srcId="{06CB08F1-1872-4DD7-BC3E-8CC37198B73A}" destId="{2B235ED7-AFC8-4151-B3A2-A513844F52A8}" srcOrd="2" destOrd="0" presId="urn:microsoft.com/office/officeart/2009/layout/CircleArrowProcess"/>
    <dgm:cxn modelId="{CDD938A5-3359-4CFD-B8C3-C1B043F7EA53}" type="presParOf" srcId="{2B235ED7-AFC8-4151-B3A2-A513844F52A8}" destId="{80401EC5-8022-494A-BD44-701D9B14130C}" srcOrd="0" destOrd="0" presId="urn:microsoft.com/office/officeart/2009/layout/CircleArrowProcess"/>
    <dgm:cxn modelId="{BBED3858-4173-4B00-B3C7-14F184EE0ECD}" type="presParOf" srcId="{06CB08F1-1872-4DD7-BC3E-8CC37198B73A}" destId="{04A76490-5C97-4F5B-8D80-C7C1656FE138}" srcOrd="3" destOrd="0" presId="urn:microsoft.com/office/officeart/2009/layout/CircleArrowProcess"/>
    <dgm:cxn modelId="{0263930B-E8C2-40C3-AEB9-D2FE23AE7FD7}" type="presParOf" srcId="{06CB08F1-1872-4DD7-BC3E-8CC37198B73A}" destId="{FE36CF7E-B1E0-4302-BBAE-A81255CA9109}" srcOrd="4" destOrd="0" presId="urn:microsoft.com/office/officeart/2009/layout/CircleArrowProcess"/>
    <dgm:cxn modelId="{30ABF1A4-74B8-41B1-B68F-2E1C5A9D228D}" type="presParOf" srcId="{FE36CF7E-B1E0-4302-BBAE-A81255CA9109}" destId="{E0A46879-5429-7346-BEA1-2D6BFCE01B53}" srcOrd="0" destOrd="0" presId="urn:microsoft.com/office/officeart/2009/layout/CircleArrowProcess"/>
    <dgm:cxn modelId="{8D99558D-4551-47F5-9C77-45724F10F048}" type="presParOf" srcId="{06CB08F1-1872-4DD7-BC3E-8CC37198B73A}" destId="{56647894-FFB9-4D4B-8838-5B4CABDD3491}"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7F22A4-A35E-42B1-921E-9D401F34EC57}" type="doc">
      <dgm:prSet loTypeId="urn:microsoft.com/office/officeart/2005/8/layout/default" loCatId="cycle" qsTypeId="urn:microsoft.com/office/officeart/2005/8/quickstyle/simple1" qsCatId="simple" csTypeId="urn:microsoft.com/office/officeart/2005/8/colors/accent1_5" csCatId="accent1" phldr="1"/>
      <dgm:spPr/>
      <dgm:t>
        <a:bodyPr/>
        <a:lstStyle/>
        <a:p>
          <a:endParaRPr lang="en-GB"/>
        </a:p>
      </dgm:t>
    </dgm:pt>
    <dgm:pt modelId="{8C90E700-4883-D842-9889-EBCECC5D92A9}">
      <dgm:prSet custT="1"/>
      <dgm:spPr/>
      <dgm:t>
        <a:bodyPr/>
        <a:lstStyle/>
        <a:p>
          <a:r>
            <a:rPr lang="en-GB" sz="3200" b="1" dirty="0" smtClean="0">
              <a:ea typeface="Calibri" panose="020F0502020204030204" pitchFamily="34" charset="0"/>
              <a:cs typeface="Times New Roman" panose="02020603050405020304" pitchFamily="18" charset="0"/>
            </a:rPr>
            <a:t>Spyware</a:t>
          </a:r>
          <a:endParaRPr lang="en-GB" sz="3200" b="1" dirty="0">
            <a:ea typeface="Calibri" panose="020F0502020204030204" pitchFamily="34" charset="0"/>
            <a:cs typeface="Times New Roman" panose="02020603050405020304" pitchFamily="18" charset="0"/>
          </a:endParaRPr>
        </a:p>
      </dgm:t>
    </dgm:pt>
    <dgm:pt modelId="{163DCACE-DF11-1C48-B7C7-5C5FC7D978DF}" type="sibTrans" cxnId="{7EDBEA6F-7611-1340-9B3A-B359B75D00A1}">
      <dgm:prSet/>
      <dgm:spPr/>
      <dgm:t>
        <a:bodyPr/>
        <a:lstStyle/>
        <a:p>
          <a:endParaRPr lang="en-US"/>
        </a:p>
      </dgm:t>
    </dgm:pt>
    <dgm:pt modelId="{8245AD65-A2D8-AF41-BF98-295E7476573F}" type="parTrans" cxnId="{7EDBEA6F-7611-1340-9B3A-B359B75D00A1}">
      <dgm:prSet/>
      <dgm:spPr/>
      <dgm:t>
        <a:bodyPr/>
        <a:lstStyle/>
        <a:p>
          <a:endParaRPr lang="en-US"/>
        </a:p>
      </dgm:t>
    </dgm:pt>
    <dgm:pt modelId="{8C712BAF-B8E5-BE47-BFAE-58E3F152876D}">
      <dgm:prSet custT="1"/>
      <dgm:spPr/>
      <dgm:t>
        <a:bodyPr/>
        <a:lstStyle/>
        <a:p>
          <a:r>
            <a:rPr lang="en-GB" sz="3200" b="1" dirty="0" smtClean="0">
              <a:ea typeface="Calibri" panose="020F0502020204030204" pitchFamily="34" charset="0"/>
              <a:cs typeface="Times New Roman" panose="02020603050405020304" pitchFamily="18" charset="0"/>
            </a:rPr>
            <a:t>Trojan</a:t>
          </a:r>
          <a:endParaRPr lang="en-GB" sz="3200" b="1" dirty="0">
            <a:ea typeface="Calibri" panose="020F0502020204030204" pitchFamily="34" charset="0"/>
            <a:cs typeface="Times New Roman" panose="02020603050405020304" pitchFamily="18" charset="0"/>
          </a:endParaRPr>
        </a:p>
      </dgm:t>
    </dgm:pt>
    <dgm:pt modelId="{B2D297BD-FB9D-6444-B503-FF0EB3767925}" type="sibTrans" cxnId="{8651AE29-BFDC-3849-A6A0-56CD876F1515}">
      <dgm:prSet/>
      <dgm:spPr/>
      <dgm:t>
        <a:bodyPr/>
        <a:lstStyle/>
        <a:p>
          <a:endParaRPr lang="en-US"/>
        </a:p>
      </dgm:t>
    </dgm:pt>
    <dgm:pt modelId="{D7E64702-5C2E-7A42-AB37-B2A3AEC88690}" type="parTrans" cxnId="{8651AE29-BFDC-3849-A6A0-56CD876F1515}">
      <dgm:prSet/>
      <dgm:spPr/>
      <dgm:t>
        <a:bodyPr/>
        <a:lstStyle/>
        <a:p>
          <a:endParaRPr lang="en-US"/>
        </a:p>
      </dgm:t>
    </dgm:pt>
    <dgm:pt modelId="{7FAD9C2B-62C2-694C-ACEB-62038BBAA980}">
      <dgm:prSet custT="1"/>
      <dgm:spPr/>
      <dgm:t>
        <a:bodyPr/>
        <a:lstStyle/>
        <a:p>
          <a:r>
            <a:rPr lang="en-GB" sz="3200" b="1" dirty="0" smtClean="0">
              <a:ea typeface="Calibri" panose="020F0502020204030204" pitchFamily="34" charset="0"/>
              <a:cs typeface="Times New Roman" panose="02020603050405020304" pitchFamily="18" charset="0"/>
            </a:rPr>
            <a:t>Computer virus</a:t>
          </a:r>
          <a:endParaRPr lang="en-GB" sz="3200" b="1" dirty="0">
            <a:ea typeface="Calibri" panose="020F0502020204030204" pitchFamily="34" charset="0"/>
            <a:cs typeface="Times New Roman" panose="02020603050405020304" pitchFamily="18" charset="0"/>
          </a:endParaRPr>
        </a:p>
      </dgm:t>
    </dgm:pt>
    <dgm:pt modelId="{06B0DEB0-6DDB-DD45-8F29-ABEC76687CA5}" type="sibTrans" cxnId="{F88AEB70-9812-4945-B142-0BE9E8811155}">
      <dgm:prSet/>
      <dgm:spPr/>
      <dgm:t>
        <a:bodyPr/>
        <a:lstStyle/>
        <a:p>
          <a:endParaRPr lang="en-US"/>
        </a:p>
      </dgm:t>
    </dgm:pt>
    <dgm:pt modelId="{42D77D8A-BE7F-8F47-89C8-ABA2F79C80F9}" type="parTrans" cxnId="{F88AEB70-9812-4945-B142-0BE9E8811155}">
      <dgm:prSet/>
      <dgm:spPr/>
      <dgm:t>
        <a:bodyPr/>
        <a:lstStyle/>
        <a:p>
          <a:endParaRPr lang="en-US"/>
        </a:p>
      </dgm:t>
    </dgm:pt>
    <dgm:pt modelId="{807C4D1D-6054-D046-91D5-CD0CD411F09A}">
      <dgm:prSet custT="1"/>
      <dgm:spPr/>
      <dgm:t>
        <a:bodyPr/>
        <a:lstStyle/>
        <a:p>
          <a:r>
            <a:rPr lang="en-GB" sz="3200" b="1" dirty="0" smtClean="0">
              <a:ea typeface="Calibri" panose="020F0502020204030204" pitchFamily="34" charset="0"/>
              <a:cs typeface="Times New Roman" panose="02020603050405020304" pitchFamily="18" charset="0"/>
            </a:rPr>
            <a:t>Adware</a:t>
          </a:r>
          <a:endParaRPr lang="en-GB" sz="3200" b="1" dirty="0">
            <a:ea typeface="Calibri" panose="020F0502020204030204" pitchFamily="34" charset="0"/>
            <a:cs typeface="Times New Roman" panose="02020603050405020304" pitchFamily="18" charset="0"/>
          </a:endParaRPr>
        </a:p>
      </dgm:t>
    </dgm:pt>
    <dgm:pt modelId="{3B345C5D-68B3-5547-9ACC-DA99A28EBE63}" type="parTrans" cxnId="{60D650AE-A598-214D-BB58-82ABB723C149}">
      <dgm:prSet/>
      <dgm:spPr/>
      <dgm:t>
        <a:bodyPr/>
        <a:lstStyle/>
        <a:p>
          <a:endParaRPr lang="en-GB"/>
        </a:p>
      </dgm:t>
    </dgm:pt>
    <dgm:pt modelId="{3263230B-69CB-504A-AFF0-BDDE51DC456D}" type="sibTrans" cxnId="{60D650AE-A598-214D-BB58-82ABB723C149}">
      <dgm:prSet/>
      <dgm:spPr/>
      <dgm:t>
        <a:bodyPr/>
        <a:lstStyle/>
        <a:p>
          <a:endParaRPr lang="en-GB"/>
        </a:p>
      </dgm:t>
    </dgm:pt>
    <dgm:pt modelId="{7D31DCCC-DA31-BE49-B85A-9AB406D3A974}" type="pres">
      <dgm:prSet presAssocID="{F87F22A4-A35E-42B1-921E-9D401F34EC57}" presName="diagram" presStyleCnt="0">
        <dgm:presLayoutVars>
          <dgm:dir/>
          <dgm:resizeHandles val="exact"/>
        </dgm:presLayoutVars>
      </dgm:prSet>
      <dgm:spPr/>
      <dgm:t>
        <a:bodyPr/>
        <a:lstStyle/>
        <a:p>
          <a:endParaRPr lang="en-US"/>
        </a:p>
      </dgm:t>
    </dgm:pt>
    <dgm:pt modelId="{73A28C3D-49D8-6C49-B4E9-116AD35EC4F7}" type="pres">
      <dgm:prSet presAssocID="{7FAD9C2B-62C2-694C-ACEB-62038BBAA980}" presName="node" presStyleLbl="node1" presStyleIdx="0" presStyleCnt="4">
        <dgm:presLayoutVars>
          <dgm:bulletEnabled val="1"/>
        </dgm:presLayoutVars>
      </dgm:prSet>
      <dgm:spPr/>
      <dgm:t>
        <a:bodyPr/>
        <a:lstStyle/>
        <a:p>
          <a:endParaRPr lang="en-GB"/>
        </a:p>
      </dgm:t>
    </dgm:pt>
    <dgm:pt modelId="{45E4AE4F-E597-8747-91B4-ED0851C75840}" type="pres">
      <dgm:prSet presAssocID="{06B0DEB0-6DDB-DD45-8F29-ABEC76687CA5}" presName="sibTrans" presStyleCnt="0"/>
      <dgm:spPr/>
    </dgm:pt>
    <dgm:pt modelId="{96C81695-C0E7-1446-BFDB-9A4FD2F83215}" type="pres">
      <dgm:prSet presAssocID="{8C712BAF-B8E5-BE47-BFAE-58E3F152876D}" presName="node" presStyleLbl="node1" presStyleIdx="1" presStyleCnt="4">
        <dgm:presLayoutVars>
          <dgm:bulletEnabled val="1"/>
        </dgm:presLayoutVars>
      </dgm:prSet>
      <dgm:spPr/>
      <dgm:t>
        <a:bodyPr/>
        <a:lstStyle/>
        <a:p>
          <a:endParaRPr lang="en-GB"/>
        </a:p>
      </dgm:t>
    </dgm:pt>
    <dgm:pt modelId="{84D99FB2-EA55-DC4C-9B47-211D0EA5682E}" type="pres">
      <dgm:prSet presAssocID="{B2D297BD-FB9D-6444-B503-FF0EB3767925}" presName="sibTrans" presStyleCnt="0"/>
      <dgm:spPr/>
    </dgm:pt>
    <dgm:pt modelId="{92DF054B-DE78-2342-994E-A042E17A3098}" type="pres">
      <dgm:prSet presAssocID="{8C90E700-4883-D842-9889-EBCECC5D92A9}" presName="node" presStyleLbl="node1" presStyleIdx="2" presStyleCnt="4">
        <dgm:presLayoutVars>
          <dgm:bulletEnabled val="1"/>
        </dgm:presLayoutVars>
      </dgm:prSet>
      <dgm:spPr/>
      <dgm:t>
        <a:bodyPr/>
        <a:lstStyle/>
        <a:p>
          <a:endParaRPr lang="en-GB"/>
        </a:p>
      </dgm:t>
    </dgm:pt>
    <dgm:pt modelId="{A392A7C5-E1AB-AF41-9662-B6A781C455F8}" type="pres">
      <dgm:prSet presAssocID="{163DCACE-DF11-1C48-B7C7-5C5FC7D978DF}" presName="sibTrans" presStyleCnt="0"/>
      <dgm:spPr/>
    </dgm:pt>
    <dgm:pt modelId="{4798D4DB-9035-794D-BED4-CAA9616A3599}" type="pres">
      <dgm:prSet presAssocID="{807C4D1D-6054-D046-91D5-CD0CD411F09A}" presName="node" presStyleLbl="node1" presStyleIdx="3" presStyleCnt="4">
        <dgm:presLayoutVars>
          <dgm:bulletEnabled val="1"/>
        </dgm:presLayoutVars>
      </dgm:prSet>
      <dgm:spPr/>
      <dgm:t>
        <a:bodyPr/>
        <a:lstStyle/>
        <a:p>
          <a:endParaRPr lang="en-GB"/>
        </a:p>
      </dgm:t>
    </dgm:pt>
  </dgm:ptLst>
  <dgm:cxnLst>
    <dgm:cxn modelId="{EC6A0336-7355-074A-B6D4-097AE5F1B20D}" type="presOf" srcId="{F87F22A4-A35E-42B1-921E-9D401F34EC57}" destId="{7D31DCCC-DA31-BE49-B85A-9AB406D3A974}" srcOrd="0" destOrd="0" presId="urn:microsoft.com/office/officeart/2005/8/layout/default"/>
    <dgm:cxn modelId="{21FE6514-146F-0E40-B9C4-53BC25495BD0}" type="presOf" srcId="{8C712BAF-B8E5-BE47-BFAE-58E3F152876D}" destId="{96C81695-C0E7-1446-BFDB-9A4FD2F83215}" srcOrd="0" destOrd="0" presId="urn:microsoft.com/office/officeart/2005/8/layout/default"/>
    <dgm:cxn modelId="{F88AEB70-9812-4945-B142-0BE9E8811155}" srcId="{F87F22A4-A35E-42B1-921E-9D401F34EC57}" destId="{7FAD9C2B-62C2-694C-ACEB-62038BBAA980}" srcOrd="0" destOrd="0" parTransId="{42D77D8A-BE7F-8F47-89C8-ABA2F79C80F9}" sibTransId="{06B0DEB0-6DDB-DD45-8F29-ABEC76687CA5}"/>
    <dgm:cxn modelId="{60D650AE-A598-214D-BB58-82ABB723C149}" srcId="{F87F22A4-A35E-42B1-921E-9D401F34EC57}" destId="{807C4D1D-6054-D046-91D5-CD0CD411F09A}" srcOrd="3" destOrd="0" parTransId="{3B345C5D-68B3-5547-9ACC-DA99A28EBE63}" sibTransId="{3263230B-69CB-504A-AFF0-BDDE51DC456D}"/>
    <dgm:cxn modelId="{8651AE29-BFDC-3849-A6A0-56CD876F1515}" srcId="{F87F22A4-A35E-42B1-921E-9D401F34EC57}" destId="{8C712BAF-B8E5-BE47-BFAE-58E3F152876D}" srcOrd="1" destOrd="0" parTransId="{D7E64702-5C2E-7A42-AB37-B2A3AEC88690}" sibTransId="{B2D297BD-FB9D-6444-B503-FF0EB3767925}"/>
    <dgm:cxn modelId="{23CC0F4D-DEA9-1141-811C-0F62D32B4F80}" type="presOf" srcId="{8C90E700-4883-D842-9889-EBCECC5D92A9}" destId="{92DF054B-DE78-2342-994E-A042E17A3098}" srcOrd="0" destOrd="0" presId="urn:microsoft.com/office/officeart/2005/8/layout/default"/>
    <dgm:cxn modelId="{2CF2C741-D172-1145-8FF8-F9C4B2D62001}" type="presOf" srcId="{807C4D1D-6054-D046-91D5-CD0CD411F09A}" destId="{4798D4DB-9035-794D-BED4-CAA9616A3599}" srcOrd="0" destOrd="0" presId="urn:microsoft.com/office/officeart/2005/8/layout/default"/>
    <dgm:cxn modelId="{40750BB2-21D9-7A45-9C4D-CC666305A008}" type="presOf" srcId="{7FAD9C2B-62C2-694C-ACEB-62038BBAA980}" destId="{73A28C3D-49D8-6C49-B4E9-116AD35EC4F7}" srcOrd="0" destOrd="0" presId="urn:microsoft.com/office/officeart/2005/8/layout/default"/>
    <dgm:cxn modelId="{7EDBEA6F-7611-1340-9B3A-B359B75D00A1}" srcId="{F87F22A4-A35E-42B1-921E-9D401F34EC57}" destId="{8C90E700-4883-D842-9889-EBCECC5D92A9}" srcOrd="2" destOrd="0" parTransId="{8245AD65-A2D8-AF41-BF98-295E7476573F}" sibTransId="{163DCACE-DF11-1C48-B7C7-5C5FC7D978DF}"/>
    <dgm:cxn modelId="{7589CFFF-DD5B-AD46-821E-E78B507AC3D8}" type="presParOf" srcId="{7D31DCCC-DA31-BE49-B85A-9AB406D3A974}" destId="{73A28C3D-49D8-6C49-B4E9-116AD35EC4F7}" srcOrd="0" destOrd="0" presId="urn:microsoft.com/office/officeart/2005/8/layout/default"/>
    <dgm:cxn modelId="{C86B80D2-21C4-5340-AE66-DE61C8B79A66}" type="presParOf" srcId="{7D31DCCC-DA31-BE49-B85A-9AB406D3A974}" destId="{45E4AE4F-E597-8747-91B4-ED0851C75840}" srcOrd="1" destOrd="0" presId="urn:microsoft.com/office/officeart/2005/8/layout/default"/>
    <dgm:cxn modelId="{1A2851A1-D5A4-1846-AF04-5326EAEE8774}" type="presParOf" srcId="{7D31DCCC-DA31-BE49-B85A-9AB406D3A974}" destId="{96C81695-C0E7-1446-BFDB-9A4FD2F83215}" srcOrd="2" destOrd="0" presId="urn:microsoft.com/office/officeart/2005/8/layout/default"/>
    <dgm:cxn modelId="{4C86560A-B4D8-AD45-BB55-BFE4E6D0B8A4}" type="presParOf" srcId="{7D31DCCC-DA31-BE49-B85A-9AB406D3A974}" destId="{84D99FB2-EA55-DC4C-9B47-211D0EA5682E}" srcOrd="3" destOrd="0" presId="urn:microsoft.com/office/officeart/2005/8/layout/default"/>
    <dgm:cxn modelId="{8DDA1E90-7FC5-9C48-84E8-5298E34A5505}" type="presParOf" srcId="{7D31DCCC-DA31-BE49-B85A-9AB406D3A974}" destId="{92DF054B-DE78-2342-994E-A042E17A3098}" srcOrd="4" destOrd="0" presId="urn:microsoft.com/office/officeart/2005/8/layout/default"/>
    <dgm:cxn modelId="{2C03AB0C-054A-8347-8958-5B2CCBB77EC4}" type="presParOf" srcId="{7D31DCCC-DA31-BE49-B85A-9AB406D3A974}" destId="{A392A7C5-E1AB-AF41-9662-B6A781C455F8}" srcOrd="5" destOrd="0" presId="urn:microsoft.com/office/officeart/2005/8/layout/default"/>
    <dgm:cxn modelId="{EEAE9213-6885-094F-B8C8-C5326AFD6769}" type="presParOf" srcId="{7D31DCCC-DA31-BE49-B85A-9AB406D3A974}" destId="{4798D4DB-9035-794D-BED4-CAA9616A3599}"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B62CB9-6591-304E-886B-B3C1A040DD11}">
      <dsp:nvSpPr>
        <dsp:cNvPr id="0" name=""/>
        <dsp:cNvSpPr/>
      </dsp:nvSpPr>
      <dsp:spPr>
        <a:xfrm>
          <a:off x="1854031" y="0"/>
          <a:ext cx="5128482" cy="2426525"/>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535AA5-DD55-44F2-8911-5352676E11CE}">
      <dsp:nvSpPr>
        <dsp:cNvPr id="0" name=""/>
        <dsp:cNvSpPr/>
      </dsp:nvSpPr>
      <dsp:spPr>
        <a:xfrm>
          <a:off x="3204667" y="766240"/>
          <a:ext cx="2771995"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GB" sz="2000" kern="1200" dirty="0" smtClean="0">
              <a:ea typeface="Calibri" panose="020F0502020204030204" pitchFamily="34" charset="0"/>
              <a:cs typeface="Times New Roman" panose="02020603050405020304" pitchFamily="18" charset="0"/>
            </a:rPr>
            <a:t>Define the term ‘malware’.</a:t>
          </a:r>
          <a:endParaRPr lang="en-GB" sz="2000" kern="1200" dirty="0">
            <a:ea typeface="Calibri" panose="020F0502020204030204" pitchFamily="34" charset="0"/>
            <a:cs typeface="Times New Roman" panose="02020603050405020304" pitchFamily="18" charset="0"/>
          </a:endParaRPr>
        </a:p>
      </dsp:txBody>
      <dsp:txXfrm>
        <a:off x="3204667" y="766240"/>
        <a:ext cx="2771995" cy="673922"/>
      </dsp:txXfrm>
    </dsp:sp>
    <dsp:sp modelId="{80401EC5-8022-494A-BD44-701D9B14130C}">
      <dsp:nvSpPr>
        <dsp:cNvPr id="0" name=""/>
        <dsp:cNvSpPr/>
      </dsp:nvSpPr>
      <dsp:spPr>
        <a:xfrm>
          <a:off x="288028" y="1394218"/>
          <a:ext cx="6912774" cy="2426525"/>
        </a:xfrm>
        <a:prstGeom prst="leftCircularArrow">
          <a:avLst>
            <a:gd name="adj1" fmla="val 10980"/>
            <a:gd name="adj2" fmla="val 1142322"/>
            <a:gd name="adj3" fmla="val 6300000"/>
            <a:gd name="adj4" fmla="val 18900000"/>
            <a:gd name="adj5" fmla="val 12500"/>
          </a:avLst>
        </a:prstGeom>
        <a:solidFill>
          <a:schemeClr val="accent1">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A76490-5C97-4F5B-8D80-C7C1656FE138}">
      <dsp:nvSpPr>
        <dsp:cNvPr id="0" name=""/>
        <dsp:cNvSpPr/>
      </dsp:nvSpPr>
      <dsp:spPr>
        <a:xfrm>
          <a:off x="1404467" y="2232250"/>
          <a:ext cx="2771995"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GB" sz="2000" kern="1200" dirty="0" smtClean="0">
              <a:ea typeface="Calibri" panose="020F0502020204030204" pitchFamily="34" charset="0"/>
              <a:cs typeface="Times New Roman" panose="02020603050405020304" pitchFamily="18" charset="0"/>
            </a:rPr>
            <a:t>Describe what malware is and how it can be protected against.</a:t>
          </a:r>
          <a:endParaRPr lang="en-GB" sz="2000" kern="1200" dirty="0">
            <a:ea typeface="Calibri" panose="020F0502020204030204" pitchFamily="34" charset="0"/>
            <a:cs typeface="Times New Roman" panose="02020603050405020304" pitchFamily="18" charset="0"/>
          </a:endParaRPr>
        </a:p>
      </dsp:txBody>
      <dsp:txXfrm>
        <a:off x="1404467" y="2232250"/>
        <a:ext cx="2771995" cy="673922"/>
      </dsp:txXfrm>
    </dsp:sp>
    <dsp:sp modelId="{E0A46879-5429-7346-BEA1-2D6BFCE01B53}">
      <dsp:nvSpPr>
        <dsp:cNvPr id="0" name=""/>
        <dsp:cNvSpPr/>
      </dsp:nvSpPr>
      <dsp:spPr>
        <a:xfrm>
          <a:off x="1872205" y="2955280"/>
          <a:ext cx="5095778" cy="2085279"/>
        </a:xfrm>
        <a:prstGeom prst="blockArc">
          <a:avLst>
            <a:gd name="adj1" fmla="val 13500000"/>
            <a:gd name="adj2" fmla="val 108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647894-FFB9-4D4B-8838-5B4CABDD3491}">
      <dsp:nvSpPr>
        <dsp:cNvPr id="0" name=""/>
        <dsp:cNvSpPr/>
      </dsp:nvSpPr>
      <dsp:spPr>
        <a:xfrm>
          <a:off x="3492698" y="3770270"/>
          <a:ext cx="2771995"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GB" sz="2000" kern="1200" dirty="0" smtClean="0">
              <a:ea typeface="Calibri" panose="020F0502020204030204" pitchFamily="34" charset="0"/>
              <a:cs typeface="Times New Roman" panose="02020603050405020304" pitchFamily="18" charset="0"/>
            </a:rPr>
            <a:t>Describe forms of malware.</a:t>
          </a:r>
          <a:endParaRPr lang="en-GB" sz="2000" kern="1200" dirty="0">
            <a:ea typeface="Calibri" panose="020F0502020204030204" pitchFamily="34" charset="0"/>
            <a:cs typeface="Times New Roman" panose="02020603050405020304" pitchFamily="18" charset="0"/>
          </a:endParaRPr>
        </a:p>
      </dsp:txBody>
      <dsp:txXfrm>
        <a:off x="3492698" y="3770270"/>
        <a:ext cx="2771995" cy="6739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28C3D-49D8-6C49-B4E9-116AD35EC4F7}">
      <dsp:nvSpPr>
        <dsp:cNvPr id="0" name=""/>
        <dsp:cNvSpPr/>
      </dsp:nvSpPr>
      <dsp:spPr>
        <a:xfrm>
          <a:off x="962" y="79754"/>
          <a:ext cx="3754654" cy="2252792"/>
        </a:xfrm>
        <a:prstGeom prst="rect">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b="1" kern="1200" dirty="0" smtClean="0">
              <a:ea typeface="Calibri" panose="020F0502020204030204" pitchFamily="34" charset="0"/>
              <a:cs typeface="Times New Roman" panose="02020603050405020304" pitchFamily="18" charset="0"/>
            </a:rPr>
            <a:t>Computer virus</a:t>
          </a:r>
          <a:endParaRPr lang="en-GB" sz="3200" b="1" kern="1200" dirty="0">
            <a:ea typeface="Calibri" panose="020F0502020204030204" pitchFamily="34" charset="0"/>
            <a:cs typeface="Times New Roman" panose="02020603050405020304" pitchFamily="18" charset="0"/>
          </a:endParaRPr>
        </a:p>
      </dsp:txBody>
      <dsp:txXfrm>
        <a:off x="962" y="79754"/>
        <a:ext cx="3754654" cy="2252792"/>
      </dsp:txXfrm>
    </dsp:sp>
    <dsp:sp modelId="{96C81695-C0E7-1446-BFDB-9A4FD2F83215}">
      <dsp:nvSpPr>
        <dsp:cNvPr id="0" name=""/>
        <dsp:cNvSpPr/>
      </dsp:nvSpPr>
      <dsp:spPr>
        <a:xfrm>
          <a:off x="4131082" y="79754"/>
          <a:ext cx="3754654" cy="2252792"/>
        </a:xfrm>
        <a:prstGeom prst="rect">
          <a:avLst/>
        </a:prstGeom>
        <a:solidFill>
          <a:schemeClr val="accent1">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b="1" kern="1200" dirty="0" smtClean="0">
              <a:ea typeface="Calibri" panose="020F0502020204030204" pitchFamily="34" charset="0"/>
              <a:cs typeface="Times New Roman" panose="02020603050405020304" pitchFamily="18" charset="0"/>
            </a:rPr>
            <a:t>Trojan</a:t>
          </a:r>
          <a:endParaRPr lang="en-GB" sz="3200" b="1" kern="1200" dirty="0">
            <a:ea typeface="Calibri" panose="020F0502020204030204" pitchFamily="34" charset="0"/>
            <a:cs typeface="Times New Roman" panose="02020603050405020304" pitchFamily="18" charset="0"/>
          </a:endParaRPr>
        </a:p>
      </dsp:txBody>
      <dsp:txXfrm>
        <a:off x="4131082" y="79754"/>
        <a:ext cx="3754654" cy="2252792"/>
      </dsp:txXfrm>
    </dsp:sp>
    <dsp:sp modelId="{92DF054B-DE78-2342-994E-A042E17A3098}">
      <dsp:nvSpPr>
        <dsp:cNvPr id="0" name=""/>
        <dsp:cNvSpPr/>
      </dsp:nvSpPr>
      <dsp:spPr>
        <a:xfrm>
          <a:off x="962" y="2708012"/>
          <a:ext cx="3754654" cy="2252792"/>
        </a:xfrm>
        <a:prstGeom prst="rect">
          <a:avLst/>
        </a:prstGeom>
        <a:solidFill>
          <a:schemeClr val="accent1">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b="1" kern="1200" dirty="0" smtClean="0">
              <a:ea typeface="Calibri" panose="020F0502020204030204" pitchFamily="34" charset="0"/>
              <a:cs typeface="Times New Roman" panose="02020603050405020304" pitchFamily="18" charset="0"/>
            </a:rPr>
            <a:t>Spyware</a:t>
          </a:r>
          <a:endParaRPr lang="en-GB" sz="3200" b="1" kern="1200" dirty="0">
            <a:ea typeface="Calibri" panose="020F0502020204030204" pitchFamily="34" charset="0"/>
            <a:cs typeface="Times New Roman" panose="02020603050405020304" pitchFamily="18" charset="0"/>
          </a:endParaRPr>
        </a:p>
      </dsp:txBody>
      <dsp:txXfrm>
        <a:off x="962" y="2708012"/>
        <a:ext cx="3754654" cy="2252792"/>
      </dsp:txXfrm>
    </dsp:sp>
    <dsp:sp modelId="{4798D4DB-9035-794D-BED4-CAA9616A3599}">
      <dsp:nvSpPr>
        <dsp:cNvPr id="0" name=""/>
        <dsp:cNvSpPr/>
      </dsp:nvSpPr>
      <dsp:spPr>
        <a:xfrm>
          <a:off x="4131082" y="2708012"/>
          <a:ext cx="3754654" cy="2252792"/>
        </a:xfrm>
        <a:prstGeom prst="rect">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GB" sz="3200" b="1" kern="1200" dirty="0" smtClean="0">
              <a:ea typeface="Calibri" panose="020F0502020204030204" pitchFamily="34" charset="0"/>
              <a:cs typeface="Times New Roman" panose="02020603050405020304" pitchFamily="18" charset="0"/>
            </a:rPr>
            <a:t>Adware</a:t>
          </a:r>
          <a:endParaRPr lang="en-GB" sz="3200" b="1" kern="1200" dirty="0">
            <a:ea typeface="Calibri" panose="020F0502020204030204" pitchFamily="34" charset="0"/>
            <a:cs typeface="Times New Roman" panose="02020603050405020304" pitchFamily="18" charset="0"/>
          </a:endParaRPr>
        </a:p>
      </dsp:txBody>
      <dsp:txXfrm>
        <a:off x="4131082" y="2708012"/>
        <a:ext cx="3754654" cy="2252792"/>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EEDE916A-3CDE-46DB-AFFB-7B794A0CE92E}" type="datetimeFigureOut">
              <a:rPr lang="en-GB" smtClean="0"/>
              <a:t>24/05/2016</a:t>
            </a:fld>
            <a:endParaRPr lang="en-GB"/>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2AD8875D-9A4A-4916-AA64-C4BD54005E27}" type="slidenum">
              <a:rPr lang="en-GB" smtClean="0"/>
              <a:t>‹#›</a:t>
            </a:fld>
            <a:endParaRPr lang="en-GB"/>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24/05/2016</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pPr lvl="0"/>
            <a:endParaRPr lang="en-GB" noProof="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dirty="0"/>
          </a:p>
        </p:txBody>
      </p:sp>
    </p:spTree>
    <p:extLst>
      <p:ext uri="{BB962C8B-B14F-4D97-AF65-F5344CB8AC3E}">
        <p14:creationId xmlns:p14="http://schemas.microsoft.com/office/powerpoint/2010/main" val="2116576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Malware comes</a:t>
            </a:r>
            <a:r>
              <a:rPr lang="en-US" baseline="0" dirty="0" smtClean="0"/>
              <a:t> from the words: malicious + software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Definition of malware: </a:t>
            </a:r>
            <a:r>
              <a:rPr lang="en-GB" noProof="0" dirty="0" smtClean="0"/>
              <a:t>onguardonline.gov</a:t>
            </a:r>
            <a:r>
              <a:rPr lang="en-US" dirty="0" smtClean="0"/>
              <a:t>/articles/0011-malware</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i="1" kern="1200" dirty="0" smtClean="0">
                <a:solidFill>
                  <a:schemeClr val="tx1"/>
                </a:solidFill>
                <a:latin typeface="+mn-lt"/>
                <a:ea typeface="+mn-ea"/>
                <a:cs typeface="+mn-cs"/>
              </a:rPr>
              <a:t>Malware includes viruses, spyware, and other unwanted software that gets installed on your computer or mobile device without your consent. These programs can cause your device to crash, and can be used to monitor and control your online activity. They also can make your computer vulnerable to viruses and deliver unwanted or inappropriate ads. Criminals use malware to steal personal information, send spam, and commit fraud.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a:t>
            </a:fld>
            <a:endParaRPr lang="en-GB"/>
          </a:p>
        </p:txBody>
      </p:sp>
    </p:spTree>
    <p:extLst>
      <p:ext uri="{BB962C8B-B14F-4D97-AF65-F5344CB8AC3E}">
        <p14:creationId xmlns:p14="http://schemas.microsoft.com/office/powerpoint/2010/main" val="704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Answer: </a:t>
            </a:r>
            <a:r>
              <a:rPr lang="en-GB" noProof="0" dirty="0" smtClean="0"/>
              <a:t>onguardonline.gov</a:t>
            </a:r>
            <a:r>
              <a:rPr lang="en-US" dirty="0" smtClean="0"/>
              <a:t>/articles/0011-malware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i="1" kern="1200" dirty="0" smtClean="0">
                <a:solidFill>
                  <a:schemeClr val="tx1"/>
                </a:solidFill>
                <a:latin typeface="+mn-lt"/>
                <a:ea typeface="+mn-ea"/>
                <a:cs typeface="+mn-cs"/>
              </a:rPr>
              <a:t>Malware includes </a:t>
            </a:r>
            <a:r>
              <a:rPr lang="en-US" sz="1200" b="1" i="1" kern="1200" dirty="0" smtClean="0">
                <a:solidFill>
                  <a:schemeClr val="tx1"/>
                </a:solidFill>
                <a:latin typeface="+mn-lt"/>
                <a:ea typeface="+mn-ea"/>
                <a:cs typeface="+mn-cs"/>
              </a:rPr>
              <a:t>viruses, spyware</a:t>
            </a:r>
            <a:r>
              <a:rPr lang="en-US" sz="1200" i="1" kern="1200" dirty="0" smtClean="0">
                <a:solidFill>
                  <a:schemeClr val="tx1"/>
                </a:solidFill>
                <a:latin typeface="+mn-lt"/>
                <a:ea typeface="+mn-ea"/>
                <a:cs typeface="+mn-cs"/>
              </a:rPr>
              <a:t>, and other unwanted software that </a:t>
            </a:r>
            <a:r>
              <a:rPr lang="en-US" sz="1200" b="1" i="1" kern="1200" dirty="0" smtClean="0">
                <a:solidFill>
                  <a:schemeClr val="tx1"/>
                </a:solidFill>
                <a:latin typeface="+mn-lt"/>
                <a:ea typeface="+mn-ea"/>
                <a:cs typeface="+mn-cs"/>
              </a:rPr>
              <a:t>gets installed </a:t>
            </a:r>
            <a:r>
              <a:rPr lang="en-US" sz="1200" i="1" kern="1200" dirty="0" smtClean="0">
                <a:solidFill>
                  <a:schemeClr val="tx1"/>
                </a:solidFill>
                <a:latin typeface="+mn-lt"/>
                <a:ea typeface="+mn-ea"/>
                <a:cs typeface="+mn-cs"/>
              </a:rPr>
              <a:t>on your computer or mobile device </a:t>
            </a:r>
            <a:r>
              <a:rPr lang="en-US" sz="1200" b="1" i="1" kern="1200" dirty="0" smtClean="0">
                <a:solidFill>
                  <a:schemeClr val="tx1"/>
                </a:solidFill>
                <a:latin typeface="+mn-lt"/>
                <a:ea typeface="+mn-ea"/>
                <a:cs typeface="+mn-cs"/>
              </a:rPr>
              <a:t>without your consent</a:t>
            </a:r>
            <a:r>
              <a:rPr lang="en-US" sz="1200" i="1" kern="1200" dirty="0" smtClean="0">
                <a:solidFill>
                  <a:schemeClr val="tx1"/>
                </a:solidFill>
                <a:latin typeface="+mn-lt"/>
                <a:ea typeface="+mn-ea"/>
                <a:cs typeface="+mn-cs"/>
              </a:rPr>
              <a:t>. These programs can cause your </a:t>
            </a:r>
            <a:r>
              <a:rPr lang="en-US" sz="1200" b="1" i="1" kern="1200" dirty="0" smtClean="0">
                <a:solidFill>
                  <a:schemeClr val="tx1"/>
                </a:solidFill>
                <a:latin typeface="+mn-lt"/>
                <a:ea typeface="+mn-ea"/>
                <a:cs typeface="+mn-cs"/>
              </a:rPr>
              <a:t>device to crash</a:t>
            </a:r>
            <a:r>
              <a:rPr lang="en-US" sz="1200" i="1" kern="1200" dirty="0" smtClean="0">
                <a:solidFill>
                  <a:schemeClr val="tx1"/>
                </a:solidFill>
                <a:latin typeface="+mn-lt"/>
                <a:ea typeface="+mn-ea"/>
                <a:cs typeface="+mn-cs"/>
              </a:rPr>
              <a:t>, and can be used to </a:t>
            </a:r>
            <a:r>
              <a:rPr lang="en-US" sz="1200" b="1" i="1" kern="1200" dirty="0" smtClean="0">
                <a:solidFill>
                  <a:schemeClr val="tx1"/>
                </a:solidFill>
                <a:latin typeface="+mn-lt"/>
                <a:ea typeface="+mn-ea"/>
                <a:cs typeface="+mn-cs"/>
              </a:rPr>
              <a:t>monitor</a:t>
            </a:r>
            <a:r>
              <a:rPr lang="en-US" sz="1200" i="1" kern="1200" dirty="0" smtClean="0">
                <a:solidFill>
                  <a:schemeClr val="tx1"/>
                </a:solidFill>
                <a:latin typeface="+mn-lt"/>
                <a:ea typeface="+mn-ea"/>
                <a:cs typeface="+mn-cs"/>
              </a:rPr>
              <a:t> and </a:t>
            </a:r>
            <a:r>
              <a:rPr lang="en-US" sz="1200" b="1" i="1" kern="1200" dirty="0" smtClean="0">
                <a:solidFill>
                  <a:schemeClr val="tx1"/>
                </a:solidFill>
                <a:latin typeface="+mn-lt"/>
                <a:ea typeface="+mn-ea"/>
                <a:cs typeface="+mn-cs"/>
              </a:rPr>
              <a:t>control </a:t>
            </a:r>
            <a:r>
              <a:rPr lang="en-US" sz="1200" i="1" kern="1200" dirty="0" smtClean="0">
                <a:solidFill>
                  <a:schemeClr val="tx1"/>
                </a:solidFill>
                <a:latin typeface="+mn-lt"/>
                <a:ea typeface="+mn-ea"/>
                <a:cs typeface="+mn-cs"/>
              </a:rPr>
              <a:t>your online activity. They also can make your </a:t>
            </a:r>
            <a:r>
              <a:rPr lang="en-US" sz="1200" b="1" i="1" kern="1200" dirty="0" smtClean="0">
                <a:solidFill>
                  <a:schemeClr val="tx1"/>
                </a:solidFill>
                <a:latin typeface="+mn-lt"/>
                <a:ea typeface="+mn-ea"/>
                <a:cs typeface="+mn-cs"/>
              </a:rPr>
              <a:t>computer vulnerable to viruses </a:t>
            </a:r>
            <a:r>
              <a:rPr lang="en-US" sz="1200" i="1" kern="1200" dirty="0" smtClean="0">
                <a:solidFill>
                  <a:schemeClr val="tx1"/>
                </a:solidFill>
                <a:latin typeface="+mn-lt"/>
                <a:ea typeface="+mn-ea"/>
                <a:cs typeface="+mn-cs"/>
              </a:rPr>
              <a:t>and deliver unwanted or inappropriate ads. Criminals use malware </a:t>
            </a:r>
            <a:r>
              <a:rPr lang="en-US" sz="1200" b="1" i="1" kern="1200" dirty="0" smtClean="0">
                <a:solidFill>
                  <a:schemeClr val="tx1"/>
                </a:solidFill>
                <a:latin typeface="+mn-lt"/>
                <a:ea typeface="+mn-ea"/>
                <a:cs typeface="+mn-cs"/>
              </a:rPr>
              <a:t>to steal </a:t>
            </a:r>
            <a:r>
              <a:rPr lang="en-US" sz="1200" i="1" kern="1200" dirty="0" smtClean="0">
                <a:solidFill>
                  <a:schemeClr val="tx1"/>
                </a:solidFill>
                <a:latin typeface="+mn-lt"/>
                <a:ea typeface="+mn-ea"/>
                <a:cs typeface="+mn-cs"/>
              </a:rPr>
              <a:t>personal information, send spam, and commit fraud.</a:t>
            </a:r>
          </a:p>
          <a:p>
            <a:endParaRPr lang="en-US" dirty="0" smtClean="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3</a:t>
            </a:fld>
            <a:endParaRPr lang="en-GB"/>
          </a:p>
        </p:txBody>
      </p:sp>
    </p:spTree>
    <p:extLst>
      <p:ext uri="{BB962C8B-B14F-4D97-AF65-F5344CB8AC3E}">
        <p14:creationId xmlns:p14="http://schemas.microsoft.com/office/powerpoint/2010/main" val="345940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3:14 minute video on malware – watch to the end to confirm answers.</a:t>
            </a:r>
            <a:endParaRPr lang="nl-NL" dirty="0" smtClean="0"/>
          </a:p>
          <a:p>
            <a:endParaRPr lang="en-GB" dirty="0" smtClean="0"/>
          </a:p>
          <a:p>
            <a:r>
              <a:rPr lang="nl-NL" sz="1200" dirty="0" smtClean="0"/>
              <a:t>youtube.com/watch?v=UFPCEVgTq38</a:t>
            </a:r>
            <a:r>
              <a:rPr lang="en-US" sz="1200" dirty="0" smtClean="0"/>
              <a:t> </a:t>
            </a:r>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4</a:t>
            </a:fld>
            <a:endParaRPr lang="en-GB"/>
          </a:p>
        </p:txBody>
      </p:sp>
    </p:spTree>
    <p:extLst>
      <p:ext uri="{BB962C8B-B14F-4D97-AF65-F5344CB8AC3E}">
        <p14:creationId xmlns:p14="http://schemas.microsoft.com/office/powerpoint/2010/main" val="965057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5</a:t>
            </a:fld>
            <a:endParaRPr lang="en-GB"/>
          </a:p>
        </p:txBody>
      </p:sp>
    </p:spTree>
    <p:extLst>
      <p:ext uri="{BB962C8B-B14F-4D97-AF65-F5344CB8AC3E}">
        <p14:creationId xmlns:p14="http://schemas.microsoft.com/office/powerpoint/2010/main" val="2861749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smtClean="0">
                <a:solidFill>
                  <a:schemeClr val="tx1"/>
                </a:solidFill>
                <a:latin typeface="Arial" panose="020B0604020202020204" pitchFamily="34" charset="0"/>
                <a:ea typeface="+mn-ea"/>
                <a:cs typeface="Arial" panose="020B0604020202020204" pitchFamily="34" charset="0"/>
              </a:rPr>
              <a:t>Computer virus: </a:t>
            </a:r>
            <a:r>
              <a:rPr lang="pl-PL" sz="1200" kern="1200" dirty="0" smtClean="0">
                <a:solidFill>
                  <a:schemeClr val="tx1"/>
                </a:solidFill>
                <a:latin typeface="Arial" panose="020B0604020202020204" pitchFamily="34" charset="0"/>
                <a:ea typeface="+mn-ea"/>
                <a:cs typeface="Arial" panose="020B0604020202020204" pitchFamily="34" charset="0"/>
              </a:rPr>
              <a:t>en.wikipedia.org/wiki/Computer_virus</a:t>
            </a:r>
            <a:endParaRPr lang="en-US" sz="1200" kern="1200" dirty="0" smtClean="0">
              <a:solidFill>
                <a:schemeClr val="tx1"/>
              </a:solidFill>
              <a:latin typeface="Arial" panose="020B0604020202020204" pitchFamily="34" charset="0"/>
              <a:ea typeface="+mn-ea"/>
              <a:cs typeface="Arial" panose="020B0604020202020204" pitchFamily="34" charset="0"/>
            </a:endParaRPr>
          </a:p>
          <a:p>
            <a:r>
              <a:rPr lang="en-GB" i="1" dirty="0" smtClean="0">
                <a:latin typeface="Arial" panose="020B0604020202020204" pitchFamily="34" charset="0"/>
                <a:cs typeface="Arial" panose="020B0604020202020204" pitchFamily="34" charset="0"/>
              </a:rPr>
              <a:t>A computer virus is a malware program that, when executed, replicates by inserting copies of itself (possibly modified) into other computer programs, data files, or the boot sector of the hard drive; when this replication succeeds, the affected areas are then said to be "</a:t>
            </a:r>
            <a:r>
              <a:rPr lang="en-GB" i="1" dirty="0" err="1" smtClean="0">
                <a:latin typeface="Arial" panose="020B0604020202020204" pitchFamily="34" charset="0"/>
                <a:cs typeface="Arial" panose="020B0604020202020204" pitchFamily="34" charset="0"/>
              </a:rPr>
              <a:t>infected".Viruses</a:t>
            </a:r>
            <a:r>
              <a:rPr lang="en-GB" i="1" dirty="0" smtClean="0">
                <a:latin typeface="Arial" panose="020B0604020202020204" pitchFamily="34" charset="0"/>
                <a:cs typeface="Arial" panose="020B0604020202020204" pitchFamily="34" charset="0"/>
              </a:rPr>
              <a:t> often perform some type of harmful activity on infected hosts, such as stealing hard disk space or CPU time, accessing private information, corrupting data, displaying political or humorous messages on the user's screen, spamming their contacts, logging their keystrokes, or even rendering the computer useless. However, not all viruses carry a destructive payload or attempt to hide themselves—the defining characteristic of viruses is that they are self-replicating computer programs which install themselves without user consent.</a:t>
            </a:r>
          </a:p>
          <a:p>
            <a:endParaRPr lang="en-US" b="1" dirty="0" smtClean="0">
              <a:latin typeface="Arial" panose="020B0604020202020204" pitchFamily="34" charset="0"/>
              <a:cs typeface="Arial" panose="020B0604020202020204" pitchFamily="34" charset="0"/>
            </a:endParaRPr>
          </a:p>
          <a:p>
            <a:r>
              <a:rPr lang="en-US" b="1" dirty="0" smtClean="0">
                <a:latin typeface="Arial" panose="020B0604020202020204" pitchFamily="34" charset="0"/>
                <a:cs typeface="Arial" panose="020B0604020202020204" pitchFamily="34" charset="0"/>
              </a:rPr>
              <a:t>Trojan:</a:t>
            </a:r>
            <a:r>
              <a:rPr lang="en-US" b="1" baseline="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usa.kaspersky.com/internet-security-center/threats/</a:t>
            </a:r>
            <a:r>
              <a:rPr lang="en-US" dirty="0" err="1" smtClean="0">
                <a:latin typeface="Arial" panose="020B0604020202020204" pitchFamily="34" charset="0"/>
                <a:cs typeface="Arial" panose="020B0604020202020204" pitchFamily="34" charset="0"/>
              </a:rPr>
              <a:t>trojans</a:t>
            </a:r>
            <a:r>
              <a:rPr lang="en-US" dirty="0" smtClean="0">
                <a:latin typeface="Arial" panose="020B0604020202020204" pitchFamily="34" charset="0"/>
                <a:cs typeface="Arial" panose="020B0604020202020204" pitchFamily="34" charset="0"/>
              </a:rPr>
              <a:t>#.VwDkkFKDClI</a:t>
            </a:r>
          </a:p>
          <a:p>
            <a:r>
              <a:rPr lang="en-GB" sz="1200" b="0" i="1" kern="1200" dirty="0" smtClean="0">
                <a:solidFill>
                  <a:schemeClr val="tx1"/>
                </a:solidFill>
                <a:latin typeface="Arial" panose="020B0604020202020204" pitchFamily="34" charset="0"/>
                <a:ea typeface="+mn-ea"/>
                <a:cs typeface="Arial" panose="020B0604020202020204" pitchFamily="34" charset="0"/>
              </a:rPr>
              <a:t>A Trojan horse or Trojan is a type of malware that is often disguised as legitimate software. Trojans can be employed by cyber-thieves and hackers trying to gain access to users' systems. Users are typically tricked by some form of social engineering into loading and executing Trojans on their systems. Once activated, Trojans can enable cyber-criminals to spy on you, steal your sensitive data, and gain backdoor access to your system. These actions can include: deleting data, blocking data, modifying data, copying data and disrupting the performance of computers or computer networks. Unlike computer viruses and worms, Trojans are not able to self-replicate.</a:t>
            </a:r>
          </a:p>
          <a:p>
            <a:endParaRPr lang="en-US" sz="1200" b="1" kern="1200" dirty="0" smtClean="0">
              <a:solidFill>
                <a:schemeClr val="tx1"/>
              </a:solidFill>
              <a:latin typeface="Arial" panose="020B0604020202020204" pitchFamily="34" charset="0"/>
              <a:ea typeface="+mn-ea"/>
              <a:cs typeface="Arial" panose="020B0604020202020204" pitchFamily="34" charset="0"/>
            </a:endParaRPr>
          </a:p>
          <a:p>
            <a:r>
              <a:rPr lang="en-US" sz="1200" b="1" kern="1200" dirty="0" smtClean="0">
                <a:solidFill>
                  <a:schemeClr val="tx1"/>
                </a:solidFill>
                <a:latin typeface="Arial" panose="020B0604020202020204" pitchFamily="34" charset="0"/>
                <a:ea typeface="+mn-ea"/>
                <a:cs typeface="Arial" panose="020B0604020202020204" pitchFamily="34" charset="0"/>
              </a:rPr>
              <a:t>Spyware:</a:t>
            </a:r>
            <a:r>
              <a:rPr lang="en-US" sz="1200" b="1" kern="1200" baseline="0" dirty="0" smtClean="0">
                <a:solidFill>
                  <a:schemeClr val="tx1"/>
                </a:solidFill>
                <a:latin typeface="Arial" panose="020B0604020202020204" pitchFamily="34" charset="0"/>
                <a:ea typeface="+mn-ea"/>
                <a:cs typeface="Arial" panose="020B0604020202020204" pitchFamily="34" charset="0"/>
              </a:rPr>
              <a:t> </a:t>
            </a:r>
            <a:r>
              <a:rPr lang="pl-PL" sz="1200" b="0" kern="1200" dirty="0" smtClean="0">
                <a:solidFill>
                  <a:schemeClr val="tx1"/>
                </a:solidFill>
                <a:latin typeface="Arial" panose="020B0604020202020204" pitchFamily="34" charset="0"/>
                <a:ea typeface="+mn-ea"/>
                <a:cs typeface="Arial" panose="020B0604020202020204" pitchFamily="34" charset="0"/>
              </a:rPr>
              <a:t>bbc.co.uk/webwise/guides/about-spyware</a:t>
            </a:r>
            <a:endParaRPr lang="en-US" sz="1200" b="0" kern="1200" dirty="0" smtClean="0">
              <a:solidFill>
                <a:schemeClr val="tx1"/>
              </a:solidFill>
              <a:latin typeface="Arial" panose="020B0604020202020204" pitchFamily="34" charset="0"/>
              <a:ea typeface="+mn-ea"/>
              <a:cs typeface="Arial" panose="020B0604020202020204" pitchFamily="34" charset="0"/>
            </a:endParaRPr>
          </a:p>
          <a:p>
            <a:r>
              <a:rPr lang="en-GB" sz="1200" b="0" i="1" kern="1200" dirty="0" smtClean="0">
                <a:solidFill>
                  <a:schemeClr val="tx1"/>
                </a:solidFill>
                <a:latin typeface="Arial" panose="020B0604020202020204" pitchFamily="34" charset="0"/>
                <a:ea typeface="+mn-ea"/>
                <a:cs typeface="Arial" panose="020B0604020202020204" pitchFamily="34" charset="0"/>
              </a:rPr>
              <a:t>Programs that secretly record what you do on your computer are called spyware. They can be used for some perfectly legitimate purposes, but the majority of spyware is malicious. Its aim is usually to capture passwords, banking credentials and credit card details - and send them over the internet to fraudsters. ‘Spyware’ is the generic name we give to programs that contain additional functionality designed to secretly monitor your activities on your computer.</a:t>
            </a:r>
          </a:p>
          <a:p>
            <a:endParaRPr lang="en-US" sz="1200" b="1" kern="1200" dirty="0" smtClean="0">
              <a:solidFill>
                <a:schemeClr val="tx1"/>
              </a:solidFill>
              <a:latin typeface="Arial" panose="020B0604020202020204" pitchFamily="34" charset="0"/>
              <a:ea typeface="+mn-ea"/>
              <a:cs typeface="Arial" panose="020B0604020202020204" pitchFamily="34" charset="0"/>
            </a:endParaRPr>
          </a:p>
          <a:p>
            <a:r>
              <a:rPr lang="en-GB" sz="1200" b="1" kern="1200" dirty="0" smtClean="0">
                <a:solidFill>
                  <a:schemeClr val="tx1"/>
                </a:solidFill>
                <a:latin typeface="Arial" panose="020B0604020202020204" pitchFamily="34" charset="0"/>
                <a:ea typeface="+mn-ea"/>
                <a:cs typeface="Arial" panose="020B0604020202020204" pitchFamily="34" charset="0"/>
              </a:rPr>
              <a:t>Adware: </a:t>
            </a:r>
            <a:r>
              <a:rPr lang="pl-PL" sz="1200" b="0" kern="1200" dirty="0" smtClean="0">
                <a:solidFill>
                  <a:schemeClr val="tx1"/>
                </a:solidFill>
                <a:latin typeface="Arial" panose="020B0604020202020204" pitchFamily="34" charset="0"/>
                <a:ea typeface="+mn-ea"/>
                <a:cs typeface="Arial" panose="020B0604020202020204" pitchFamily="34" charset="0"/>
              </a:rPr>
              <a:t>webopedia.com/TERM/A/adware.html</a:t>
            </a:r>
            <a:endParaRPr lang="en-US" sz="1200" b="0" kern="1200" dirty="0" smtClean="0">
              <a:solidFill>
                <a:schemeClr val="tx1"/>
              </a:solidFill>
              <a:latin typeface="Arial" panose="020B0604020202020204" pitchFamily="34" charset="0"/>
              <a:ea typeface="+mn-ea"/>
              <a:cs typeface="Arial" panose="020B0604020202020204" pitchFamily="34" charset="0"/>
            </a:endParaRPr>
          </a:p>
          <a:p>
            <a:r>
              <a:rPr lang="en-GB" i="1" dirty="0" smtClean="0">
                <a:latin typeface="Arial" panose="020B0604020202020204" pitchFamily="34" charset="0"/>
                <a:cs typeface="Arial" panose="020B0604020202020204" pitchFamily="34" charset="0"/>
              </a:rPr>
              <a:t>(1) Adware is the common name used to describe software that is given to the user with advertisements embedded in the application. Adware is considered a legitimate alternative offered to consumers who do not wish to pay for software. There are many ad-supported programs, games or utilities that are distributed as adware (or freeware). Today we have a growing number of software developers who offer their goods as "sponsored" freeware (adware) until you pay to register. If you're using legitimate adware, when you stop running the software, the ads should disappear, and you always have the option of disabling the ads by purchasing a registration key.</a:t>
            </a:r>
          </a:p>
          <a:p>
            <a:r>
              <a:rPr lang="en-GB" i="1" dirty="0" smtClean="0">
                <a:latin typeface="Arial" panose="020B0604020202020204" pitchFamily="34" charset="0"/>
                <a:cs typeface="Arial" panose="020B0604020202020204" pitchFamily="34" charset="0"/>
              </a:rPr>
              <a:t>(2) Another use of the phrase adware is to describe a form of spyware that collects information about the user in order to display advertisements in the Web browser. Unfortunately, some applications that contain adware track your Internet surfing habits in order to serve ads related to you. When the adware becomes intrusive like this, then we move it into the spyware category and it then becomes something you should avoid for privacy and security reasons.</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6</a:t>
            </a:fld>
            <a:endParaRPr lang="en-GB"/>
          </a:p>
        </p:txBody>
      </p:sp>
    </p:spTree>
    <p:extLst>
      <p:ext uri="{BB962C8B-B14F-4D97-AF65-F5344CB8AC3E}">
        <p14:creationId xmlns:p14="http://schemas.microsoft.com/office/powerpoint/2010/main" val="4005379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a:t>
            </a:r>
            <a:r>
              <a:rPr lang="en-GB" baseline="0" dirty="0" smtClean="0"/>
              <a:t> can complete the activity by hand or on the PC, and research independently in order to complete. </a:t>
            </a:r>
          </a:p>
          <a:p>
            <a:endParaRPr lang="en-GB" baseline="0" dirty="0" smtClean="0"/>
          </a:p>
          <a:p>
            <a:r>
              <a:rPr lang="en-GB" baseline="0" dirty="0" smtClean="0"/>
              <a:t>Extension task: </a:t>
            </a:r>
            <a:r>
              <a:rPr lang="en-GB" dirty="0" smtClean="0"/>
              <a:t>Read about other malware forms such</a:t>
            </a:r>
            <a:r>
              <a:rPr lang="en-GB" baseline="0" dirty="0" smtClean="0"/>
              <a:t> as ransomware</a:t>
            </a:r>
          </a:p>
          <a:p>
            <a:r>
              <a:rPr lang="en-US" dirty="0" smtClean="0"/>
              <a:t>bbc.co.uk/news/uk-scotland-edinburgh-east-fife-35928037</a:t>
            </a:r>
          </a:p>
          <a:p>
            <a:endParaRPr lang="en-US" dirty="0" smtClean="0"/>
          </a:p>
          <a:p>
            <a:r>
              <a:rPr lang="en-US" dirty="0" smtClean="0"/>
              <a:t>Research antivirus</a:t>
            </a:r>
            <a:r>
              <a:rPr lang="en-US" baseline="0" dirty="0" smtClean="0"/>
              <a:t> software. Does it have limitations? </a:t>
            </a:r>
            <a:endParaRPr lang="en-US" dirty="0" smtClean="0"/>
          </a:p>
          <a:p>
            <a:endParaRPr lang="en-US" dirty="0" smtClean="0"/>
          </a:p>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7</a:t>
            </a:fld>
            <a:endParaRPr lang="en-GB"/>
          </a:p>
        </p:txBody>
      </p:sp>
    </p:spTree>
    <p:extLst>
      <p:ext uri="{BB962C8B-B14F-4D97-AF65-F5344CB8AC3E}">
        <p14:creationId xmlns:p14="http://schemas.microsoft.com/office/powerpoint/2010/main" val="2531231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24/05/2016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24/05/2016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24/05/2016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24/05/2016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24/05/2016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24/05/2016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24/05/2016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24/05/2016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a:t>
            </a:r>
            <a:r>
              <a:rPr lang="en-US" dirty="0" err="1" smtClean="0"/>
              <a:t>Teachit</a:t>
            </a:r>
            <a:r>
              <a:rPr lang="en-US" dirty="0" smtClean="0"/>
              <a: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wordle.net/"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UFPCEVgTq38"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27584" y="3212975"/>
            <a:ext cx="3499676" cy="480901"/>
          </a:xfrm>
          <a:prstGeom prst="rect">
            <a:avLst/>
          </a:prstGeom>
          <a:noFill/>
        </p:spPr>
        <p:txBody>
          <a:bodyPr wrap="none" rtlCol="0">
            <a:spAutoFit/>
          </a:bodyPr>
          <a:lstStyle/>
          <a:p>
            <a:pPr>
              <a:lnSpc>
                <a:spcPct val="115000"/>
              </a:lnSpc>
              <a:spcAft>
                <a:spcPts val="0"/>
              </a:spcAft>
            </a:pPr>
            <a:r>
              <a:rPr lang="en-GB" sz="2400" b="1" dirty="0" smtClean="0">
                <a:solidFill>
                  <a:schemeClr val="accent1"/>
                </a:solidFill>
                <a:latin typeface="+mn-lt"/>
              </a:rPr>
              <a:t>3.6.1.2  </a:t>
            </a:r>
            <a:r>
              <a:rPr lang="en-GB" sz="2400" b="1" dirty="0" smtClean="0">
                <a:solidFill>
                  <a:schemeClr val="accent1"/>
                </a:solidFill>
                <a:latin typeface="+mn-lt"/>
                <a:ea typeface="Calibri" panose="020F0502020204030204" pitchFamily="34" charset="0"/>
                <a:cs typeface="Times New Roman" panose="02020603050405020304" pitchFamily="18" charset="0"/>
              </a:rPr>
              <a:t>Malicious code</a:t>
            </a:r>
            <a:endParaRPr lang="en-GB" sz="2400" dirty="0">
              <a:solidFill>
                <a:schemeClr val="accent1"/>
              </a:solidFill>
              <a:latin typeface="+mn-lt"/>
              <a:ea typeface="Calibri" panose="020F0502020204030204" pitchFamily="34" charset="0"/>
              <a:cs typeface="Times New Roman" panose="02020603050405020304" pitchFamily="18" charset="0"/>
            </a:endParaRPr>
          </a:p>
        </p:txBody>
      </p:sp>
      <p:sp>
        <p:nvSpPr>
          <p:cNvPr id="7" name="TextBox 6"/>
          <p:cNvSpPr txBox="1"/>
          <p:nvPr/>
        </p:nvSpPr>
        <p:spPr>
          <a:xfrm>
            <a:off x="827584" y="3782772"/>
            <a:ext cx="1261884" cy="461665"/>
          </a:xfrm>
          <a:prstGeom prst="rect">
            <a:avLst/>
          </a:prstGeom>
          <a:noFill/>
        </p:spPr>
        <p:txBody>
          <a:bodyPr wrap="none" rtlCol="0">
            <a:spAutoFit/>
          </a:bodyPr>
          <a:lstStyle/>
          <a:p>
            <a:r>
              <a:rPr lang="en-GB" sz="2400" b="1" dirty="0" smtClean="0">
                <a:solidFill>
                  <a:schemeClr val="accent1"/>
                </a:solidFill>
                <a:latin typeface="+mn-lt"/>
              </a:rPr>
              <a:t>Lesson</a:t>
            </a:r>
            <a:endParaRPr lang="en-GB" sz="2400" b="1" dirty="0">
              <a:solidFill>
                <a:schemeClr val="accent1"/>
              </a:solidFill>
              <a:latin typeface="+mn-lt"/>
            </a:endParaRPr>
          </a:p>
        </p:txBody>
      </p:sp>
      <p:sp>
        <p:nvSpPr>
          <p:cNvPr id="9" name="Rectangle 8"/>
          <p:cNvSpPr/>
          <p:nvPr/>
        </p:nvSpPr>
        <p:spPr>
          <a:xfrm>
            <a:off x="803443" y="2420888"/>
            <a:ext cx="7537114" cy="584775"/>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3200" b="1" spc="50" dirty="0" smtClean="0">
                <a:ln w="11430">
                  <a:solidFill>
                    <a:schemeClr val="bg1"/>
                  </a:solidFill>
                </a:ln>
                <a:solidFill>
                  <a:schemeClr val="accent1"/>
                </a:solidFill>
              </a:rPr>
              <a:t>3.6 </a:t>
            </a:r>
            <a:r>
              <a:rPr lang="en-GB" sz="3200" b="1" spc="50" dirty="0">
                <a:ln w="11430">
                  <a:solidFill>
                    <a:schemeClr val="bg1"/>
                  </a:solidFill>
                </a:ln>
                <a:solidFill>
                  <a:schemeClr val="accent1"/>
                </a:solidFill>
              </a:rPr>
              <a:t>Fundamentals of cyber security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 </a:t>
            </a:r>
            <a:r>
              <a:rPr lang="en-GB" sz="2800" dirty="0">
                <a:solidFill>
                  <a:schemeClr val="bg1"/>
                </a:solidFill>
                <a:latin typeface="+mn-lt"/>
              </a:rPr>
              <a:t>T</a:t>
            </a:r>
            <a:r>
              <a:rPr lang="en-GB" sz="2800" dirty="0" smtClean="0">
                <a:solidFill>
                  <a:schemeClr val="bg1"/>
                </a:solidFill>
                <a:latin typeface="+mn-lt"/>
              </a:rPr>
              <a:t>hought </a:t>
            </a:r>
            <a:r>
              <a:rPr lang="en-GB" sz="2800" dirty="0">
                <a:solidFill>
                  <a:schemeClr val="bg1"/>
                </a:solidFill>
                <a:latin typeface="+mn-lt"/>
              </a:rPr>
              <a:t>s</a:t>
            </a:r>
            <a:r>
              <a:rPr lang="en-GB" sz="2800" dirty="0" smtClean="0">
                <a:solidFill>
                  <a:schemeClr val="bg1"/>
                </a:solidFill>
                <a:latin typeface="+mn-lt"/>
              </a:rPr>
              <a:t>hower</a:t>
            </a:r>
            <a:endParaRPr lang="en-GB" sz="2800" dirty="0">
              <a:solidFill>
                <a:schemeClr val="bg1"/>
              </a:solidFill>
              <a:latin typeface="+mn-lt"/>
            </a:endParaRPr>
          </a:p>
        </p:txBody>
      </p:sp>
      <p:sp>
        <p:nvSpPr>
          <p:cNvPr id="3" name="Content Placeholder 2"/>
          <p:cNvSpPr txBox="1">
            <a:spLocks/>
          </p:cNvSpPr>
          <p:nvPr/>
        </p:nvSpPr>
        <p:spPr>
          <a:xfrm>
            <a:off x="628650" y="1199430"/>
            <a:ext cx="7886700" cy="280563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dirty="0" smtClean="0"/>
              <a:t>Create your own </a:t>
            </a:r>
            <a:r>
              <a:rPr lang="en-GB" sz="2800" dirty="0" err="1" smtClean="0"/>
              <a:t>Wordle</a:t>
            </a:r>
            <a:r>
              <a:rPr lang="en-GB" sz="2800" dirty="0" smtClean="0"/>
              <a:t> using this link:</a:t>
            </a:r>
          </a:p>
          <a:p>
            <a:pPr marL="0" indent="0">
              <a:buNone/>
            </a:pPr>
            <a:r>
              <a:rPr lang="en-GB" sz="2800" dirty="0" smtClean="0">
                <a:hlinkClick r:id="rId3"/>
              </a:rPr>
              <a:t>wordle.net</a:t>
            </a:r>
            <a:endParaRPr lang="en-GB" sz="2800" dirty="0" smtClean="0"/>
          </a:p>
          <a:p>
            <a:endParaRPr lang="en-GB" sz="2800" dirty="0" smtClean="0"/>
          </a:p>
          <a:p>
            <a:pPr marL="0" indent="0">
              <a:buNone/>
            </a:pPr>
            <a:r>
              <a:rPr lang="en-GB" sz="2800" dirty="0" smtClean="0"/>
              <a:t>Try to think of as many key words as possible related to the term ‘malicious code’. </a:t>
            </a:r>
            <a:endParaRPr lang="en-GB" sz="2800" dirty="0"/>
          </a:p>
        </p:txBody>
      </p:sp>
      <p:sp>
        <p:nvSpPr>
          <p:cNvPr id="4" name="Rectangle 3"/>
          <p:cNvSpPr/>
          <p:nvPr/>
        </p:nvSpPr>
        <p:spPr>
          <a:xfrm>
            <a:off x="628650" y="4184822"/>
            <a:ext cx="7886700" cy="691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628650" y="4188938"/>
            <a:ext cx="7886700" cy="691978"/>
          </a:xfrm>
          <a:prstGeom prst="rect">
            <a:avLst/>
          </a:prstGeom>
          <a:gradFill flip="none" rotWithShape="1">
            <a:gsLst>
              <a:gs pos="8000">
                <a:schemeClr val="accent1">
                  <a:lumMod val="40000"/>
                  <a:lumOff val="60000"/>
                </a:schemeClr>
              </a:gs>
              <a:gs pos="26000">
                <a:schemeClr val="accent1">
                  <a:lumMod val="60000"/>
                  <a:lumOff val="40000"/>
                </a:schemeClr>
              </a:gs>
              <a:gs pos="69000">
                <a:schemeClr val="accent1"/>
              </a:gs>
              <a:gs pos="97000">
                <a:schemeClr val="accent1">
                  <a:lumMod val="7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594360" y="4222829"/>
            <a:ext cx="7920990" cy="646331"/>
          </a:xfrm>
          <a:prstGeom prst="rect">
            <a:avLst/>
          </a:prstGeom>
          <a:noFill/>
        </p:spPr>
        <p:txBody>
          <a:bodyPr wrap="square" rtlCol="0">
            <a:spAutoFit/>
          </a:bodyPr>
          <a:lstStyle/>
          <a:p>
            <a:pPr algn="ctr"/>
            <a:r>
              <a:rPr lang="en-GB" sz="3600" b="1" dirty="0" smtClean="0">
                <a:solidFill>
                  <a:schemeClr val="bg1"/>
                </a:solidFill>
                <a:latin typeface="+mn-lt"/>
              </a:rPr>
              <a:t>TIME UP</a:t>
            </a:r>
            <a:endParaRPr lang="en-GB" sz="3600" b="1" dirty="0">
              <a:solidFill>
                <a:schemeClr val="bg1"/>
              </a:solidFill>
              <a:latin typeface="+mn-lt"/>
            </a:endParaRPr>
          </a:p>
        </p:txBody>
      </p:sp>
      <p:sp>
        <p:nvSpPr>
          <p:cNvPr id="7" name="Rounded Rectangle 6"/>
          <p:cNvSpPr/>
          <p:nvPr/>
        </p:nvSpPr>
        <p:spPr>
          <a:xfrm>
            <a:off x="3655695" y="5323523"/>
            <a:ext cx="1798320" cy="48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Start</a:t>
            </a:r>
            <a:endParaRPr lang="en-GB" sz="2800" b="1" dirty="0"/>
          </a:p>
        </p:txBody>
      </p:sp>
    </p:spTree>
    <p:extLst>
      <p:ext uri="{BB962C8B-B14F-4D97-AF65-F5344CB8AC3E}">
        <p14:creationId xmlns:p14="http://schemas.microsoft.com/office/powerpoint/2010/main" val="31976215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80000"/>
                                        <p:tgtEl>
                                          <p:spTgt spid="5"/>
                                        </p:tgtEl>
                                      </p:cBhvr>
                                    </p:animEffect>
                                  </p:childTnLst>
                                </p:cTn>
                              </p:par>
                            </p:childTnLst>
                          </p:cTn>
                        </p:par>
                        <p:par>
                          <p:cTn id="8" fill="hold">
                            <p:stCondLst>
                              <p:cond delay="180000"/>
                            </p:stCondLst>
                            <p:childTnLst>
                              <p:par>
                                <p:cTn id="9" presetID="1"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7"/>
                  </p:tgtEl>
                </p:cond>
              </p:nextCondLst>
            </p:seq>
          </p:childTnLst>
        </p:cTn>
      </p:par>
    </p:tnLst>
    <p:bldLst>
      <p:bldP spid="5"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 </a:t>
            </a:r>
            <a:endParaRPr lang="en-GB" sz="2800" dirty="0">
              <a:solidFill>
                <a:schemeClr val="bg1"/>
              </a:solidFill>
              <a:latin typeface="+mn-lt"/>
            </a:endParaRPr>
          </a:p>
        </p:txBody>
      </p:sp>
      <p:sp>
        <p:nvSpPr>
          <p:cNvPr id="5" name="TextBox 4"/>
          <p:cNvSpPr txBox="1"/>
          <p:nvPr/>
        </p:nvSpPr>
        <p:spPr>
          <a:xfrm>
            <a:off x="628650" y="1196752"/>
            <a:ext cx="7886700" cy="3970318"/>
          </a:xfrm>
          <a:prstGeom prst="rect">
            <a:avLst/>
          </a:prstGeom>
          <a:noFill/>
        </p:spPr>
        <p:txBody>
          <a:bodyPr wrap="square" rtlCol="0">
            <a:spAutoFit/>
          </a:bodyPr>
          <a:lstStyle/>
          <a:p>
            <a:r>
              <a:rPr lang="en-GB" sz="2800" dirty="0" smtClean="0">
                <a:latin typeface="+mn-lt"/>
                <a:cs typeface="Arial" panose="020B0604020202020204" pitchFamily="34" charset="0"/>
              </a:rPr>
              <a:t>What key words did you include in your </a:t>
            </a:r>
            <a:r>
              <a:rPr lang="en-GB" sz="2800" dirty="0" err="1" smtClean="0">
                <a:latin typeface="+mn-lt"/>
                <a:cs typeface="Arial" panose="020B0604020202020204" pitchFamily="34" charset="0"/>
              </a:rPr>
              <a:t>Wordle</a:t>
            </a:r>
            <a:r>
              <a:rPr lang="en-GB" sz="2800" dirty="0" smtClean="0">
                <a:latin typeface="+mn-lt"/>
                <a:cs typeface="Arial" panose="020B0604020202020204" pitchFamily="34" charset="0"/>
              </a:rPr>
              <a:t>?</a:t>
            </a:r>
            <a:endParaRPr lang="en-GB" sz="2800" dirty="0">
              <a:latin typeface="+mn-lt"/>
              <a:cs typeface="Arial" panose="020B0604020202020204" pitchFamily="34" charset="0"/>
            </a:endParaRPr>
          </a:p>
          <a:p>
            <a:endParaRPr lang="en-GB" sz="2800" dirty="0" smtClean="0">
              <a:latin typeface="+mn-lt"/>
              <a:cs typeface="Arial" panose="020B0604020202020204" pitchFamily="34" charset="0"/>
            </a:endParaRPr>
          </a:p>
          <a:p>
            <a:r>
              <a:rPr lang="en-GB" sz="2800" dirty="0" smtClean="0">
                <a:latin typeface="+mn-lt"/>
                <a:cs typeface="Arial" panose="020B0604020202020204" pitchFamily="34" charset="0"/>
              </a:rPr>
              <a:t>What is ‘malware’? </a:t>
            </a:r>
          </a:p>
          <a:p>
            <a:endParaRPr lang="en-GB" sz="2800" dirty="0">
              <a:latin typeface="+mn-lt"/>
              <a:cs typeface="Arial" panose="020B0604020202020204" pitchFamily="34" charset="0"/>
            </a:endParaRPr>
          </a:p>
          <a:p>
            <a:r>
              <a:rPr lang="en-GB" sz="2800" dirty="0" smtClean="0">
                <a:latin typeface="+mn-lt"/>
                <a:cs typeface="Arial" panose="020B0604020202020204" pitchFamily="34" charset="0"/>
              </a:rPr>
              <a:t>Could you make a definition for the term ‘malware’?</a:t>
            </a:r>
          </a:p>
          <a:p>
            <a:endParaRPr lang="en-GB" sz="2800" dirty="0">
              <a:latin typeface="+mn-lt"/>
              <a:cs typeface="Arial" panose="020B0604020202020204" pitchFamily="34" charset="0"/>
            </a:endParaRPr>
          </a:p>
          <a:p>
            <a:endParaRPr lang="en-GB" sz="2800" dirty="0" smtClean="0">
              <a:latin typeface="+mn-lt"/>
              <a:cs typeface="Arial" panose="020B0604020202020204" pitchFamily="34" charset="0"/>
            </a:endParaRPr>
          </a:p>
          <a:p>
            <a:r>
              <a:rPr lang="en-GB" sz="2800" dirty="0" smtClean="0">
                <a:latin typeface="+mn-lt"/>
                <a:cs typeface="Arial" panose="020B0604020202020204" pitchFamily="34" charset="0"/>
              </a:rPr>
              <a:t>  </a:t>
            </a:r>
            <a:endParaRPr lang="en-GB" sz="2800" dirty="0">
              <a:latin typeface="+mn-lt"/>
              <a:cs typeface="Arial" panose="020B0604020202020204" pitchFamily="34" charset="0"/>
            </a:endParaRPr>
          </a:p>
        </p:txBody>
      </p:sp>
    </p:spTree>
    <p:extLst>
      <p:ext uri="{BB962C8B-B14F-4D97-AF65-F5344CB8AC3E}">
        <p14:creationId xmlns:p14="http://schemas.microsoft.com/office/powerpoint/2010/main" val="202253923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Discussion</a:t>
            </a:r>
          </a:p>
        </p:txBody>
      </p:sp>
      <p:sp>
        <p:nvSpPr>
          <p:cNvPr id="8" name="Content Placeholder 2"/>
          <p:cNvSpPr txBox="1">
            <a:spLocks/>
          </p:cNvSpPr>
          <p:nvPr/>
        </p:nvSpPr>
        <p:spPr>
          <a:xfrm>
            <a:off x="628650" y="1211494"/>
            <a:ext cx="7886700" cy="502581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spcAft>
                <a:spcPts val="1200"/>
              </a:spcAft>
              <a:buNone/>
            </a:pPr>
            <a:r>
              <a:rPr lang="en-GB" sz="2800" dirty="0" smtClean="0"/>
              <a:t>Now you have a definition of malware:</a:t>
            </a:r>
          </a:p>
          <a:p>
            <a:pPr>
              <a:spcBef>
                <a:spcPts val="600"/>
              </a:spcBef>
              <a:spcAft>
                <a:spcPts val="1200"/>
              </a:spcAft>
              <a:buClr>
                <a:schemeClr val="accent1"/>
              </a:buClr>
            </a:pPr>
            <a:r>
              <a:rPr lang="en-GB" sz="2800" dirty="0" smtClean="0"/>
              <a:t>What are the threats of malware? </a:t>
            </a:r>
          </a:p>
          <a:p>
            <a:pPr>
              <a:spcBef>
                <a:spcPts val="600"/>
              </a:spcBef>
              <a:spcAft>
                <a:spcPts val="1200"/>
              </a:spcAft>
              <a:buClr>
                <a:schemeClr val="accent1"/>
              </a:buClr>
            </a:pPr>
            <a:r>
              <a:rPr lang="en-GB" sz="2800" dirty="0" smtClean="0"/>
              <a:t>Can you think of examples of malware? </a:t>
            </a:r>
          </a:p>
          <a:p>
            <a:pPr>
              <a:spcBef>
                <a:spcPts val="600"/>
              </a:spcBef>
              <a:spcAft>
                <a:spcPts val="1200"/>
              </a:spcAft>
              <a:buClr>
                <a:schemeClr val="accent1"/>
              </a:buClr>
            </a:pPr>
            <a:r>
              <a:rPr lang="en-GB" sz="2800" dirty="0" smtClean="0"/>
              <a:t>What are the ways that malware can be protected against? </a:t>
            </a:r>
          </a:p>
          <a:p>
            <a:pPr>
              <a:spcBef>
                <a:spcPts val="600"/>
              </a:spcBef>
              <a:spcAft>
                <a:spcPts val="1200"/>
              </a:spcAft>
              <a:buClr>
                <a:schemeClr val="accent1"/>
              </a:buClr>
            </a:pPr>
            <a:r>
              <a:rPr lang="en-GB" sz="2800" dirty="0" smtClean="0"/>
              <a:t>Were you right?</a:t>
            </a:r>
          </a:p>
          <a:p>
            <a:pPr marL="0" indent="0">
              <a:spcBef>
                <a:spcPts val="600"/>
              </a:spcBef>
              <a:spcAft>
                <a:spcPts val="1200"/>
              </a:spcAft>
              <a:buNone/>
            </a:pPr>
            <a:r>
              <a:rPr lang="nl-NL" sz="2800" dirty="0" smtClean="0">
                <a:hlinkClick r:id="rId3"/>
              </a:rPr>
              <a:t>youtube.com/watch?v=UFPCEVgTq38</a:t>
            </a:r>
            <a:endParaRPr lang="en-GB" sz="2800" dirty="0"/>
          </a:p>
        </p:txBody>
      </p:sp>
    </p:spTree>
    <p:extLst>
      <p:ext uri="{BB962C8B-B14F-4D97-AF65-F5344CB8AC3E}">
        <p14:creationId xmlns:p14="http://schemas.microsoft.com/office/powerpoint/2010/main" val="231387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11" name="Diagram 10"/>
          <p:cNvGraphicFramePr/>
          <p:nvPr>
            <p:extLst>
              <p:ext uri="{D42A27DB-BD31-4B8C-83A1-F6EECF244321}">
                <p14:modId xmlns:p14="http://schemas.microsoft.com/office/powerpoint/2010/main" val="1526737184"/>
              </p:ext>
            </p:extLst>
          </p:nvPr>
        </p:nvGraphicFramePr>
        <p:xfrm>
          <a:off x="827584" y="1124744"/>
          <a:ext cx="7488832" cy="504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6730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Forms of malware</a:t>
            </a:r>
            <a:endParaRPr lang="en-GB" sz="2800" dirty="0">
              <a:solidFill>
                <a:schemeClr val="bg1"/>
              </a:solidFill>
              <a:latin typeface="+mn-lt"/>
            </a:endParaRPr>
          </a:p>
        </p:txBody>
      </p:sp>
      <p:graphicFrame>
        <p:nvGraphicFramePr>
          <p:cNvPr id="11" name="Diagram 10"/>
          <p:cNvGraphicFramePr/>
          <p:nvPr>
            <p:extLst>
              <p:ext uri="{D42A27DB-BD31-4B8C-83A1-F6EECF244321}">
                <p14:modId xmlns:p14="http://schemas.microsoft.com/office/powerpoint/2010/main" val="4223990396"/>
              </p:ext>
            </p:extLst>
          </p:nvPr>
        </p:nvGraphicFramePr>
        <p:xfrm>
          <a:off x="628650" y="980728"/>
          <a:ext cx="7886700" cy="504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898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0" fill="hold"/>
                                        <p:tgtEl>
                                          <p:spTgt spid="11"/>
                                        </p:tgtEl>
                                        <p:attrNameLst>
                                          <p:attrName>ppt_w</p:attrName>
                                        </p:attrNameLst>
                                      </p:cBhvr>
                                      <p:tavLst>
                                        <p:tav tm="0">
                                          <p:val>
                                            <p:fltVal val="0"/>
                                          </p:val>
                                        </p:tav>
                                        <p:tav tm="100000">
                                          <p:val>
                                            <p:strVal val="#ppt_w"/>
                                          </p:val>
                                        </p:tav>
                                      </p:tavLst>
                                    </p:anim>
                                    <p:anim calcmode="lin" valueType="num">
                                      <p:cBhvr>
                                        <p:cTn id="8" dur="5000" fill="hold"/>
                                        <p:tgtEl>
                                          <p:spTgt spid="11"/>
                                        </p:tgtEl>
                                        <p:attrNameLst>
                                          <p:attrName>ppt_h</p:attrName>
                                        </p:attrNameLst>
                                      </p:cBhvr>
                                      <p:tavLst>
                                        <p:tav tm="0">
                                          <p:val>
                                            <p:fltVal val="0"/>
                                          </p:val>
                                        </p:tav>
                                        <p:tav tm="100000">
                                          <p:val>
                                            <p:strVal val="#ppt_h"/>
                                          </p:val>
                                        </p:tav>
                                      </p:tavLst>
                                    </p:anim>
                                    <p:animEffect transition="in" filter="fade">
                                      <p:cBhvr>
                                        <p:cTn id="9" dur="5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Activity: What is </a:t>
            </a:r>
            <a:r>
              <a:rPr lang="en-GB" sz="2800" dirty="0" smtClean="0">
                <a:solidFill>
                  <a:schemeClr val="bg1"/>
                </a:solidFill>
                <a:latin typeface="+mn-lt"/>
              </a:rPr>
              <a:t>malware</a:t>
            </a:r>
            <a:r>
              <a:rPr lang="en-GB" sz="2800" dirty="0" smtClean="0">
                <a:solidFill>
                  <a:schemeClr val="bg1"/>
                </a:solidFill>
                <a:latin typeface="+mn-lt"/>
              </a:rPr>
              <a:t>?</a:t>
            </a:r>
            <a:endParaRPr lang="en-GB" sz="2800" dirty="0">
              <a:solidFill>
                <a:schemeClr val="bg1"/>
              </a:solidFill>
              <a:latin typeface="+mn-lt"/>
            </a:endParaRPr>
          </a:p>
        </p:txBody>
      </p:sp>
      <p:sp>
        <p:nvSpPr>
          <p:cNvPr id="7" name="Content Placeholder 2"/>
          <p:cNvSpPr txBox="1">
            <a:spLocks/>
          </p:cNvSpPr>
          <p:nvPr/>
        </p:nvSpPr>
        <p:spPr>
          <a:xfrm>
            <a:off x="628650" y="1196752"/>
            <a:ext cx="7886700" cy="460851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2800" dirty="0" smtClean="0"/>
          </a:p>
        </p:txBody>
      </p:sp>
      <p:sp>
        <p:nvSpPr>
          <p:cNvPr id="3" name="TextBox 2"/>
          <p:cNvSpPr txBox="1"/>
          <p:nvPr/>
        </p:nvSpPr>
        <p:spPr>
          <a:xfrm>
            <a:off x="628650" y="1196752"/>
            <a:ext cx="7886700" cy="954107"/>
          </a:xfrm>
          <a:prstGeom prst="rect">
            <a:avLst/>
          </a:prstGeom>
          <a:noFill/>
        </p:spPr>
        <p:txBody>
          <a:bodyPr wrap="square" rtlCol="0">
            <a:spAutoFit/>
          </a:bodyPr>
          <a:lstStyle/>
          <a:p>
            <a:r>
              <a:rPr lang="en-GB" sz="2800" dirty="0" smtClean="0">
                <a:latin typeface="+mn-lt"/>
                <a:cs typeface="Arial" panose="020B0604020202020204" pitchFamily="34" charset="0"/>
              </a:rPr>
              <a:t>Create a cartoon strip for the different forms of malware</a:t>
            </a:r>
            <a:r>
              <a:rPr lang="en-GB" sz="2800" dirty="0">
                <a:latin typeface="+mn-lt"/>
                <a:cs typeface="Arial" panose="020B0604020202020204" pitchFamily="34" charset="0"/>
              </a:rPr>
              <a: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9977" y="2397681"/>
            <a:ext cx="5344045" cy="3775849"/>
          </a:xfrm>
          <a:prstGeom prst="rect">
            <a:avLst/>
          </a:prstGeom>
          <a:noFill/>
          <a:ln w="9525">
            <a:solidFill>
              <a:schemeClr val="bg1">
                <a:lumMod val="50000"/>
              </a:schemeClr>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65760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Plenary: Malicious code </a:t>
            </a:r>
            <a:r>
              <a:rPr lang="en-GB" sz="2800" dirty="0">
                <a:solidFill>
                  <a:schemeClr val="bg1"/>
                </a:solidFill>
                <a:latin typeface="+mn-lt"/>
              </a:rPr>
              <a:t>t</a:t>
            </a:r>
            <a:r>
              <a:rPr lang="en-GB" sz="2800" dirty="0" smtClean="0">
                <a:solidFill>
                  <a:schemeClr val="bg1"/>
                </a:solidFill>
                <a:latin typeface="+mn-lt"/>
              </a:rPr>
              <a:t>aboo</a:t>
            </a:r>
            <a:endParaRPr lang="en-GB" sz="2800" dirty="0">
              <a:solidFill>
                <a:schemeClr val="bg1"/>
              </a:solidFill>
              <a:latin typeface="+mn-lt"/>
            </a:endParaRPr>
          </a:p>
        </p:txBody>
      </p:sp>
      <p:sp>
        <p:nvSpPr>
          <p:cNvPr id="8" name="Content Placeholder 2"/>
          <p:cNvSpPr txBox="1">
            <a:spLocks/>
          </p:cNvSpPr>
          <p:nvPr/>
        </p:nvSpPr>
        <p:spPr>
          <a:xfrm>
            <a:off x="628650" y="1211494"/>
            <a:ext cx="7886700" cy="466577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2800" dirty="0" smtClean="0"/>
          </a:p>
        </p:txBody>
      </p:sp>
      <p:sp>
        <p:nvSpPr>
          <p:cNvPr id="3" name="TextBox 2"/>
          <p:cNvSpPr txBox="1"/>
          <p:nvPr/>
        </p:nvSpPr>
        <p:spPr>
          <a:xfrm>
            <a:off x="611560" y="1196752"/>
            <a:ext cx="7903790" cy="954107"/>
          </a:xfrm>
          <a:prstGeom prst="rect">
            <a:avLst/>
          </a:prstGeom>
          <a:noFill/>
        </p:spPr>
        <p:txBody>
          <a:bodyPr wrap="square" rtlCol="0">
            <a:spAutoFit/>
          </a:bodyPr>
          <a:lstStyle/>
          <a:p>
            <a:r>
              <a:rPr lang="en-GB" sz="2800" dirty="0" smtClean="0">
                <a:latin typeface="+mn-lt"/>
                <a:cs typeface="Arial" panose="020B0604020202020204" pitchFamily="34" charset="0"/>
              </a:rPr>
              <a:t>Guess the word that the person is describing </a:t>
            </a:r>
            <a:r>
              <a:rPr lang="en-US" sz="2800" dirty="0" smtClean="0">
                <a:latin typeface="+mn-lt"/>
                <a:cs typeface="Arial" panose="020B0604020202020204" pitchFamily="34" charset="0"/>
              </a:rPr>
              <a:t>–</a:t>
            </a:r>
            <a:r>
              <a:rPr lang="en-GB" sz="2800" dirty="0" smtClean="0">
                <a:latin typeface="+mn-lt"/>
                <a:cs typeface="Arial" panose="020B0604020202020204" pitchFamily="34" charset="0"/>
              </a:rPr>
              <a:t> they must not use the five words on their card!</a:t>
            </a:r>
            <a:endParaRPr lang="en-GB" sz="2800" dirty="0">
              <a:latin typeface="+mn-lt"/>
              <a:cs typeface="Arial" panose="020B0604020202020204" pitchFamily="34" charset="0"/>
            </a:endParaRPr>
          </a:p>
        </p:txBody>
      </p:sp>
    </p:spTree>
    <p:extLst>
      <p:ext uri="{BB962C8B-B14F-4D97-AF65-F5344CB8AC3E}">
        <p14:creationId xmlns:p14="http://schemas.microsoft.com/office/powerpoint/2010/main" val="2229635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784</TotalTime>
  <Words>835</Words>
  <Application>Microsoft Office PowerPoint</Application>
  <PresentationFormat>On-screen Show (4:3)</PresentationFormat>
  <Paragraphs>74</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2015-10-09T10:47:38Z</cp:lastPrinted>
  <dcterms:created xsi:type="dcterms:W3CDTF">2015-10-06T11:34:12Z</dcterms:created>
  <dcterms:modified xsi:type="dcterms:W3CDTF">2016-05-24T11:32:28Z</dcterms:modified>
</cp:coreProperties>
</file>