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70" r:id="rId3"/>
    <p:sldId id="302" r:id="rId4"/>
    <p:sldId id="257" r:id="rId5"/>
    <p:sldId id="273" r:id="rId6"/>
    <p:sldId id="300" r:id="rId7"/>
    <p:sldId id="274"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5" r:id="rId23"/>
    <p:sldId id="296" r:id="rId24"/>
    <p:sldId id="297" r:id="rId25"/>
    <p:sldId id="298" r:id="rId26"/>
    <p:sldId id="299" r:id="rId27"/>
    <p:sldId id="294" r:id="rId28"/>
    <p:sldId id="301" r:id="rId29"/>
    <p:sldId id="271" r:id="rId30"/>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7" clrIdx="0"/>
  <p:cmAuthor id="1" name="Helen Kennedy" initials="HK" lastIdx="2" clrIdx="1"/>
  <p:cmAuthor id="2" name="Nancy" initials="K N" lastIdx="1" clrIdx="2"/>
  <p:cmAuthor id="3" name="Helen" initials="HK" lastIdx="7" clrIdx="3"/>
  <p:cmAuthor id="4" name="Lucy Cowie" initials="" lastIdx="4"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66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35" autoAdjust="0"/>
    <p:restoredTop sz="86213" autoAdjust="0"/>
  </p:normalViewPr>
  <p:slideViewPr>
    <p:cSldViewPr showGuides="1">
      <p:cViewPr>
        <p:scale>
          <a:sx n="70" d="100"/>
          <a:sy n="70" d="100"/>
        </p:scale>
        <p:origin x="-468" y="36"/>
      </p:cViewPr>
      <p:guideLst>
        <p:guide orient="horz" pos="1071"/>
        <p:guide pos="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25DD1472-7DD5-42FA-8694-F26170F8C5EB}">
      <dgm:prSet phldrT="[Text]" custT="1"/>
      <dgm:spPr/>
      <dgm:t>
        <a:bodyPr/>
        <a:lstStyle/>
        <a:p>
          <a:pPr algn="ctr" rtl="0"/>
          <a:r>
            <a:rPr lang="en-GB" sz="1800" dirty="0" smtClean="0"/>
            <a:t>Analyse a piece of plain ASCII text in order to determine the frequency of specific characters occurring.</a:t>
          </a:r>
          <a:endParaRPr lang="en-GB" sz="1800" dirty="0"/>
        </a:p>
      </dgm:t>
    </dgm:pt>
    <dgm:pt modelId="{737B8DAD-D7E1-4699-A7D9-27B9137CACCC}" type="parTrans" cxnId="{CE29DB21-7F67-4314-9E18-82515EF67B49}">
      <dgm:prSet/>
      <dgm:spPr/>
      <dgm:t>
        <a:bodyPr/>
        <a:lstStyle/>
        <a:p>
          <a:endParaRPr lang="en-GB"/>
        </a:p>
      </dgm:t>
    </dgm:pt>
    <dgm:pt modelId="{B5E4666D-6D2E-418D-8227-E5377E0415DF}" type="sibTrans" cxnId="{CE29DB21-7F67-4314-9E18-82515EF67B49}">
      <dgm:prSet/>
      <dgm:spPr/>
      <dgm:t>
        <a:bodyPr/>
        <a:lstStyle/>
        <a:p>
          <a:endParaRPr lang="en-GB"/>
        </a:p>
      </dgm:t>
    </dgm:pt>
    <dgm:pt modelId="{7919CE9B-787D-420E-AFDF-DF038DAB1DA8}">
      <dgm:prSet phldrT="[Text]" custT="1"/>
      <dgm:spPr/>
      <dgm:t>
        <a:bodyPr/>
        <a:lstStyle/>
        <a:p>
          <a:pPr algn="ctr" rtl="0"/>
          <a:r>
            <a:rPr lang="en-GB" sz="1800" dirty="0" smtClean="0"/>
            <a:t>Transform examples of uncompressed ASCII text into a compressed format using the Huffman coding method.</a:t>
          </a:r>
          <a:endParaRPr lang="en-GB" sz="1800" dirty="0"/>
        </a:p>
      </dgm:t>
    </dgm:pt>
    <dgm:pt modelId="{ABD34BE5-EF45-47AF-8FD0-84E9E14D024E}" type="parTrans" cxnId="{6CD73074-A078-426A-971D-E6F27186053D}">
      <dgm:prSet/>
      <dgm:spPr/>
      <dgm:t>
        <a:bodyPr/>
        <a:lstStyle/>
        <a:p>
          <a:endParaRPr lang="en-GB"/>
        </a:p>
      </dgm:t>
    </dgm:pt>
    <dgm:pt modelId="{1DDE2443-7A5B-4232-9B3D-4796E022DCBD}" type="sibTrans" cxnId="{6CD73074-A078-426A-971D-E6F27186053D}">
      <dgm:prSet/>
      <dgm:spPr/>
      <dgm:t>
        <a:bodyPr/>
        <a:lstStyle/>
        <a:p>
          <a:endParaRPr lang="en-GB"/>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151E1203-6B53-4504-AE1A-FBA54D20EDC3}" type="pres">
      <dgm:prSet presAssocID="{25DD1472-7DD5-42FA-8694-F26170F8C5EB}" presName="Accent1" presStyleCnt="0"/>
      <dgm:spPr/>
      <dgm:t>
        <a:bodyPr/>
        <a:lstStyle/>
        <a:p>
          <a:endParaRPr lang="en-GB"/>
        </a:p>
      </dgm:t>
    </dgm:pt>
    <dgm:pt modelId="{841DC263-0B03-417E-815C-D7B02EA1CF2C}" type="pres">
      <dgm:prSet presAssocID="{25DD1472-7DD5-42FA-8694-F26170F8C5EB}" presName="Accent" presStyleLbl="node1" presStyleIdx="0" presStyleCnt="2" custScaleX="189721" custScaleY="90237" custLinFactNeighborX="715" custLinFactNeighborY="1607"/>
      <dgm:spPr/>
      <dgm:t>
        <a:bodyPr/>
        <a:lstStyle/>
        <a:p>
          <a:endParaRPr lang="en-GB"/>
        </a:p>
      </dgm:t>
    </dgm:pt>
    <dgm:pt modelId="{800C34CF-8B07-4B82-BB26-0C7CFE6ED011}" type="pres">
      <dgm:prSet presAssocID="{25DD1472-7DD5-42FA-8694-F26170F8C5EB}" presName="Parent1" presStyleLbl="revTx" presStyleIdx="0" presStyleCnt="2" custScaleX="197215" custLinFactNeighborX="-1461" custLinFactNeighborY="1297">
        <dgm:presLayoutVars>
          <dgm:chMax val="1"/>
          <dgm:chPref val="1"/>
          <dgm:bulletEnabled val="1"/>
        </dgm:presLayoutVars>
      </dgm:prSet>
      <dgm:spPr/>
      <dgm:t>
        <a:bodyPr/>
        <a:lstStyle/>
        <a:p>
          <a:endParaRPr lang="en-GB"/>
        </a:p>
      </dgm:t>
    </dgm:pt>
    <dgm:pt modelId="{26E547EA-1F1F-48C2-BB4A-07584DF40688}" type="pres">
      <dgm:prSet presAssocID="{7919CE9B-787D-420E-AFDF-DF038DAB1DA8}" presName="Accent2" presStyleCnt="0"/>
      <dgm:spPr/>
      <dgm:t>
        <a:bodyPr/>
        <a:lstStyle/>
        <a:p>
          <a:endParaRPr lang="en-GB"/>
        </a:p>
      </dgm:t>
    </dgm:pt>
    <dgm:pt modelId="{747A7AA4-BC63-4C34-9B7B-9F368F9A902F}" type="pres">
      <dgm:prSet presAssocID="{7919CE9B-787D-420E-AFDF-DF038DAB1DA8}" presName="Accent" presStyleLbl="node1" presStyleIdx="1" presStyleCnt="2" custScaleX="191493" custScaleY="90760" custLinFactNeighborX="-6734" custLinFactNeighborY="2800"/>
      <dgm:spPr/>
      <dgm:t>
        <a:bodyPr/>
        <a:lstStyle/>
        <a:p>
          <a:endParaRPr lang="en-GB"/>
        </a:p>
      </dgm:t>
    </dgm:pt>
    <dgm:pt modelId="{4B1D7AC5-FDC9-4B6E-918D-3F8399C4C13F}" type="pres">
      <dgm:prSet presAssocID="{7919CE9B-787D-420E-AFDF-DF038DAB1DA8}" presName="Parent2" presStyleLbl="revTx" presStyleIdx="1" presStyleCnt="2" custScaleX="216537" custScaleY="135861" custLinFactNeighborX="-13515" custLinFactNeighborY="19031">
        <dgm:presLayoutVars>
          <dgm:chMax val="1"/>
          <dgm:chPref val="1"/>
          <dgm:bulletEnabled val="1"/>
        </dgm:presLayoutVars>
      </dgm:prSet>
      <dgm:spPr/>
      <dgm:t>
        <a:bodyPr/>
        <a:lstStyle/>
        <a:p>
          <a:endParaRPr lang="en-GB"/>
        </a:p>
      </dgm:t>
    </dgm:pt>
  </dgm:ptLst>
  <dgm:cxnLst>
    <dgm:cxn modelId="{CE29DB21-7F67-4314-9E18-82515EF67B49}" srcId="{F87F22A4-A35E-42B1-921E-9D401F34EC57}" destId="{25DD1472-7DD5-42FA-8694-F26170F8C5EB}" srcOrd="0" destOrd="0" parTransId="{737B8DAD-D7E1-4699-A7D9-27B9137CACCC}" sibTransId="{B5E4666D-6D2E-418D-8227-E5377E0415DF}"/>
    <dgm:cxn modelId="{5660A467-DDA2-4399-BBC5-64BCF98006A5}" type="presOf" srcId="{25DD1472-7DD5-42FA-8694-F26170F8C5EB}" destId="{800C34CF-8B07-4B82-BB26-0C7CFE6ED011}" srcOrd="0" destOrd="0" presId="urn:microsoft.com/office/officeart/2009/layout/CircleArrowProcess"/>
    <dgm:cxn modelId="{F9808F96-C292-44F0-AFFF-9AAF8D1BDED2}" type="presOf" srcId="{F87F22A4-A35E-42B1-921E-9D401F34EC57}" destId="{06CB08F1-1872-4DD7-BC3E-8CC37198B73A}" srcOrd="0" destOrd="0" presId="urn:microsoft.com/office/officeart/2009/layout/CircleArrowProcess"/>
    <dgm:cxn modelId="{B08270B2-D9C4-4A12-ABA2-DB5F4452CF27}" type="presOf" srcId="{7919CE9B-787D-420E-AFDF-DF038DAB1DA8}" destId="{4B1D7AC5-FDC9-4B6E-918D-3F8399C4C13F}" srcOrd="0" destOrd="0" presId="urn:microsoft.com/office/officeart/2009/layout/CircleArrowProcess"/>
    <dgm:cxn modelId="{6CD73074-A078-426A-971D-E6F27186053D}" srcId="{F87F22A4-A35E-42B1-921E-9D401F34EC57}" destId="{7919CE9B-787D-420E-AFDF-DF038DAB1DA8}" srcOrd="1" destOrd="0" parTransId="{ABD34BE5-EF45-47AF-8FD0-84E9E14D024E}" sibTransId="{1DDE2443-7A5B-4232-9B3D-4796E022DCBD}"/>
    <dgm:cxn modelId="{35F4C60A-1C82-4999-9E16-C34074AAA1BA}" type="presParOf" srcId="{06CB08F1-1872-4DD7-BC3E-8CC37198B73A}" destId="{151E1203-6B53-4504-AE1A-FBA54D20EDC3}" srcOrd="0" destOrd="0" presId="urn:microsoft.com/office/officeart/2009/layout/CircleArrowProcess"/>
    <dgm:cxn modelId="{80B2657C-06E9-4F69-84C2-70F0C01EC6F1}" type="presParOf" srcId="{151E1203-6B53-4504-AE1A-FBA54D20EDC3}" destId="{841DC263-0B03-417E-815C-D7B02EA1CF2C}" srcOrd="0" destOrd="0" presId="urn:microsoft.com/office/officeart/2009/layout/CircleArrowProcess"/>
    <dgm:cxn modelId="{3E791B90-1F19-47BC-ABF9-BA44FD2D66A6}" type="presParOf" srcId="{06CB08F1-1872-4DD7-BC3E-8CC37198B73A}" destId="{800C34CF-8B07-4B82-BB26-0C7CFE6ED011}" srcOrd="1" destOrd="0" presId="urn:microsoft.com/office/officeart/2009/layout/CircleArrowProcess"/>
    <dgm:cxn modelId="{364F68CC-F8C5-48A5-98B1-94A6E2C7E4AB}" type="presParOf" srcId="{06CB08F1-1872-4DD7-BC3E-8CC37198B73A}" destId="{26E547EA-1F1F-48C2-BB4A-07584DF40688}" srcOrd="2" destOrd="0" presId="urn:microsoft.com/office/officeart/2009/layout/CircleArrowProcess"/>
    <dgm:cxn modelId="{DF088426-3DC3-4592-8EAB-D47D4D36AF41}" type="presParOf" srcId="{26E547EA-1F1F-48C2-BB4A-07584DF40688}" destId="{747A7AA4-BC63-4C34-9B7B-9F368F9A902F}" srcOrd="0" destOrd="0" presId="urn:microsoft.com/office/officeart/2009/layout/CircleArrowProcess"/>
    <dgm:cxn modelId="{17645A18-DE78-4823-BB32-85765A3C36A3}" type="presParOf" srcId="{06CB08F1-1872-4DD7-BC3E-8CC37198B73A}" destId="{4B1D7AC5-FDC9-4B6E-918D-3F8399C4C13F}"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25DD1472-7DD5-42FA-8694-F26170F8C5EB}">
      <dgm:prSet phldrT="[Text]" custT="1"/>
      <dgm:spPr/>
      <dgm:t>
        <a:bodyPr/>
        <a:lstStyle/>
        <a:p>
          <a:pPr algn="ctr" rtl="0"/>
          <a:r>
            <a:rPr lang="en-GB" sz="1800" dirty="0" smtClean="0"/>
            <a:t>Convert a specific example of compressed text into ASCII characters using a given Huffman tree. </a:t>
          </a:r>
          <a:endParaRPr lang="en-GB" sz="1800" dirty="0"/>
        </a:p>
      </dgm:t>
    </dgm:pt>
    <dgm:pt modelId="{737B8DAD-D7E1-4699-A7D9-27B9137CACCC}" type="parTrans" cxnId="{CE29DB21-7F67-4314-9E18-82515EF67B49}">
      <dgm:prSet/>
      <dgm:spPr/>
      <dgm:t>
        <a:bodyPr/>
        <a:lstStyle/>
        <a:p>
          <a:endParaRPr lang="en-GB"/>
        </a:p>
      </dgm:t>
    </dgm:pt>
    <dgm:pt modelId="{B5E4666D-6D2E-418D-8227-E5377E0415DF}" type="sibTrans" cxnId="{CE29DB21-7F67-4314-9E18-82515EF67B49}">
      <dgm:prSet/>
      <dgm:spPr/>
      <dgm:t>
        <a:bodyPr/>
        <a:lstStyle/>
        <a:p>
          <a:endParaRPr lang="en-GB"/>
        </a:p>
      </dgm:t>
    </dgm:pt>
    <dgm:pt modelId="{7919CE9B-787D-420E-AFDF-DF038DAB1DA8}">
      <dgm:prSet phldrT="[Text]" custT="1"/>
      <dgm:spPr/>
      <dgm:t>
        <a:bodyPr/>
        <a:lstStyle/>
        <a:p>
          <a:pPr algn="ctr" rtl="0"/>
          <a:r>
            <a:rPr lang="en-GB" sz="1800" dirty="0" smtClean="0">
              <a:solidFill>
                <a:schemeClr val="tx1"/>
              </a:solidFill>
            </a:rPr>
            <a:t>Describe conditions where the Huffman coding method of compression will provide optimal benefits.</a:t>
          </a:r>
          <a:endParaRPr lang="en-GB" sz="1800" dirty="0"/>
        </a:p>
      </dgm:t>
    </dgm:pt>
    <dgm:pt modelId="{ABD34BE5-EF45-47AF-8FD0-84E9E14D024E}" type="parTrans" cxnId="{6CD73074-A078-426A-971D-E6F27186053D}">
      <dgm:prSet/>
      <dgm:spPr/>
      <dgm:t>
        <a:bodyPr/>
        <a:lstStyle/>
        <a:p>
          <a:endParaRPr lang="en-GB"/>
        </a:p>
      </dgm:t>
    </dgm:pt>
    <dgm:pt modelId="{1DDE2443-7A5B-4232-9B3D-4796E022DCBD}" type="sibTrans" cxnId="{6CD73074-A078-426A-971D-E6F27186053D}">
      <dgm:prSet/>
      <dgm:spPr/>
      <dgm:t>
        <a:bodyPr/>
        <a:lstStyle/>
        <a:p>
          <a:endParaRPr lang="en-GB"/>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151E1203-6B53-4504-AE1A-FBA54D20EDC3}" type="pres">
      <dgm:prSet presAssocID="{25DD1472-7DD5-42FA-8694-F26170F8C5EB}" presName="Accent1" presStyleCnt="0"/>
      <dgm:spPr/>
      <dgm:t>
        <a:bodyPr/>
        <a:lstStyle/>
        <a:p>
          <a:endParaRPr lang="en-GB"/>
        </a:p>
      </dgm:t>
    </dgm:pt>
    <dgm:pt modelId="{841DC263-0B03-417E-815C-D7B02EA1CF2C}" type="pres">
      <dgm:prSet presAssocID="{25DD1472-7DD5-42FA-8694-F26170F8C5EB}" presName="Accent" presStyleLbl="node1" presStyleIdx="0" presStyleCnt="2" custScaleX="189721" custScaleY="90237" custLinFactNeighborX="715" custLinFactNeighborY="1607"/>
      <dgm:spPr/>
      <dgm:t>
        <a:bodyPr/>
        <a:lstStyle/>
        <a:p>
          <a:endParaRPr lang="en-GB"/>
        </a:p>
      </dgm:t>
    </dgm:pt>
    <dgm:pt modelId="{800C34CF-8B07-4B82-BB26-0C7CFE6ED011}" type="pres">
      <dgm:prSet presAssocID="{25DD1472-7DD5-42FA-8694-F26170F8C5EB}" presName="Parent1" presStyleLbl="revTx" presStyleIdx="0" presStyleCnt="2" custScaleX="197215" custLinFactNeighborX="-1461" custLinFactNeighborY="1297">
        <dgm:presLayoutVars>
          <dgm:chMax val="1"/>
          <dgm:chPref val="1"/>
          <dgm:bulletEnabled val="1"/>
        </dgm:presLayoutVars>
      </dgm:prSet>
      <dgm:spPr/>
      <dgm:t>
        <a:bodyPr/>
        <a:lstStyle/>
        <a:p>
          <a:endParaRPr lang="en-GB"/>
        </a:p>
      </dgm:t>
    </dgm:pt>
    <dgm:pt modelId="{26E547EA-1F1F-48C2-BB4A-07584DF40688}" type="pres">
      <dgm:prSet presAssocID="{7919CE9B-787D-420E-AFDF-DF038DAB1DA8}" presName="Accent2" presStyleCnt="0"/>
      <dgm:spPr/>
      <dgm:t>
        <a:bodyPr/>
        <a:lstStyle/>
        <a:p>
          <a:endParaRPr lang="en-GB"/>
        </a:p>
      </dgm:t>
    </dgm:pt>
    <dgm:pt modelId="{747A7AA4-BC63-4C34-9B7B-9F368F9A902F}" type="pres">
      <dgm:prSet presAssocID="{7919CE9B-787D-420E-AFDF-DF038DAB1DA8}" presName="Accent" presStyleLbl="node1" presStyleIdx="1" presStyleCnt="2" custScaleX="191493" custScaleY="90760" custLinFactNeighborX="-6734" custLinFactNeighborY="2800"/>
      <dgm:spPr/>
      <dgm:t>
        <a:bodyPr/>
        <a:lstStyle/>
        <a:p>
          <a:endParaRPr lang="en-GB"/>
        </a:p>
      </dgm:t>
    </dgm:pt>
    <dgm:pt modelId="{4B1D7AC5-FDC9-4B6E-918D-3F8399C4C13F}" type="pres">
      <dgm:prSet presAssocID="{7919CE9B-787D-420E-AFDF-DF038DAB1DA8}" presName="Parent2" presStyleLbl="revTx" presStyleIdx="1" presStyleCnt="2" custScaleX="216537" custScaleY="135861" custLinFactNeighborX="-13515" custLinFactNeighborY="19031">
        <dgm:presLayoutVars>
          <dgm:chMax val="1"/>
          <dgm:chPref val="1"/>
          <dgm:bulletEnabled val="1"/>
        </dgm:presLayoutVars>
      </dgm:prSet>
      <dgm:spPr/>
      <dgm:t>
        <a:bodyPr/>
        <a:lstStyle/>
        <a:p>
          <a:endParaRPr lang="en-GB"/>
        </a:p>
      </dgm:t>
    </dgm:pt>
  </dgm:ptLst>
  <dgm:cxnLst>
    <dgm:cxn modelId="{CE29DB21-7F67-4314-9E18-82515EF67B49}" srcId="{F87F22A4-A35E-42B1-921E-9D401F34EC57}" destId="{25DD1472-7DD5-42FA-8694-F26170F8C5EB}" srcOrd="0" destOrd="0" parTransId="{737B8DAD-D7E1-4699-A7D9-27B9137CACCC}" sibTransId="{B5E4666D-6D2E-418D-8227-E5377E0415DF}"/>
    <dgm:cxn modelId="{94769E3F-B34E-4BEB-A036-E903C9AEB7E9}" type="presOf" srcId="{F87F22A4-A35E-42B1-921E-9D401F34EC57}" destId="{06CB08F1-1872-4DD7-BC3E-8CC37198B73A}" srcOrd="0" destOrd="0" presId="urn:microsoft.com/office/officeart/2009/layout/CircleArrowProcess"/>
    <dgm:cxn modelId="{0F080B1A-7A1C-4EF1-9E11-ADAE60ABD253}" type="presOf" srcId="{7919CE9B-787D-420E-AFDF-DF038DAB1DA8}" destId="{4B1D7AC5-FDC9-4B6E-918D-3F8399C4C13F}" srcOrd="0" destOrd="0" presId="urn:microsoft.com/office/officeart/2009/layout/CircleArrowProcess"/>
    <dgm:cxn modelId="{F817122D-A11F-4329-AC2C-D0EBFD3AB660}" type="presOf" srcId="{25DD1472-7DD5-42FA-8694-F26170F8C5EB}" destId="{800C34CF-8B07-4B82-BB26-0C7CFE6ED011}" srcOrd="0" destOrd="0" presId="urn:microsoft.com/office/officeart/2009/layout/CircleArrowProcess"/>
    <dgm:cxn modelId="{6CD73074-A078-426A-971D-E6F27186053D}" srcId="{F87F22A4-A35E-42B1-921E-9D401F34EC57}" destId="{7919CE9B-787D-420E-AFDF-DF038DAB1DA8}" srcOrd="1" destOrd="0" parTransId="{ABD34BE5-EF45-47AF-8FD0-84E9E14D024E}" sibTransId="{1DDE2443-7A5B-4232-9B3D-4796E022DCBD}"/>
    <dgm:cxn modelId="{57EEE283-44C1-4F43-894C-22F2C1E7F82F}" type="presParOf" srcId="{06CB08F1-1872-4DD7-BC3E-8CC37198B73A}" destId="{151E1203-6B53-4504-AE1A-FBA54D20EDC3}" srcOrd="0" destOrd="0" presId="urn:microsoft.com/office/officeart/2009/layout/CircleArrowProcess"/>
    <dgm:cxn modelId="{09E26234-03C0-43F5-B1F6-D6CC30E54CBF}" type="presParOf" srcId="{151E1203-6B53-4504-AE1A-FBA54D20EDC3}" destId="{841DC263-0B03-417E-815C-D7B02EA1CF2C}" srcOrd="0" destOrd="0" presId="urn:microsoft.com/office/officeart/2009/layout/CircleArrowProcess"/>
    <dgm:cxn modelId="{E9DEC039-A808-4B54-8A9C-E98B343C7467}" type="presParOf" srcId="{06CB08F1-1872-4DD7-BC3E-8CC37198B73A}" destId="{800C34CF-8B07-4B82-BB26-0C7CFE6ED011}" srcOrd="1" destOrd="0" presId="urn:microsoft.com/office/officeart/2009/layout/CircleArrowProcess"/>
    <dgm:cxn modelId="{F4F53865-B246-4613-A81B-5AFACAA214FB}" type="presParOf" srcId="{06CB08F1-1872-4DD7-BC3E-8CC37198B73A}" destId="{26E547EA-1F1F-48C2-BB4A-07584DF40688}" srcOrd="2" destOrd="0" presId="urn:microsoft.com/office/officeart/2009/layout/CircleArrowProcess"/>
    <dgm:cxn modelId="{742F43B2-D6A4-48E9-9562-C083DC675D05}" type="presParOf" srcId="{26E547EA-1F1F-48C2-BB4A-07584DF40688}" destId="{747A7AA4-BC63-4C34-9B7B-9F368F9A902F}" srcOrd="0" destOrd="0" presId="urn:microsoft.com/office/officeart/2009/layout/CircleArrowProcess"/>
    <dgm:cxn modelId="{978DFF09-C907-4F57-98D3-7333902ACF5E}" type="presParOf" srcId="{06CB08F1-1872-4DD7-BC3E-8CC37198B73A}" destId="{4B1D7AC5-FDC9-4B6E-918D-3F8399C4C13F}"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1DC263-0B03-417E-815C-D7B02EA1CF2C}">
      <dsp:nvSpPr>
        <dsp:cNvPr id="0" name=""/>
        <dsp:cNvSpPr/>
      </dsp:nvSpPr>
      <dsp:spPr>
        <a:xfrm>
          <a:off x="1250618" y="173726"/>
          <a:ext cx="5463049" cy="2598464"/>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0C34CF-8B07-4B82-BB26-0C7CFE6ED011}">
      <dsp:nvSpPr>
        <dsp:cNvPr id="0" name=""/>
        <dsp:cNvSpPr/>
      </dsp:nvSpPr>
      <dsp:spPr>
        <a:xfrm>
          <a:off x="2353390" y="1039832"/>
          <a:ext cx="3168346" cy="803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Analyse a piece of plain ASCII text in order to determine the frequency of specific characters occurring.</a:t>
          </a:r>
          <a:endParaRPr lang="en-GB" sz="1800" kern="1200" dirty="0"/>
        </a:p>
      </dsp:txBody>
      <dsp:txXfrm>
        <a:off x="2353390" y="1039832"/>
        <a:ext cx="3168346" cy="803177"/>
      </dsp:txXfrm>
    </dsp:sp>
    <dsp:sp modelId="{747A7AA4-BC63-4C34-9B7B-9F368F9A902F}">
      <dsp:nvSpPr>
        <dsp:cNvPr id="0" name=""/>
        <dsp:cNvSpPr/>
      </dsp:nvSpPr>
      <dsp:spPr>
        <a:xfrm>
          <a:off x="629172" y="2016220"/>
          <a:ext cx="4737009" cy="2246102"/>
        </a:xfrm>
        <a:prstGeom prst="blockArc">
          <a:avLst>
            <a:gd name="adj1" fmla="val 0"/>
            <a:gd name="adj2" fmla="val 189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1D7AC5-FDC9-4B6E-918D-3F8399C4C13F}">
      <dsp:nvSpPr>
        <dsp:cNvPr id="0" name=""/>
        <dsp:cNvSpPr/>
      </dsp:nvSpPr>
      <dsp:spPr>
        <a:xfrm>
          <a:off x="1201257" y="2696022"/>
          <a:ext cx="3478762" cy="1091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Transform examples of uncompressed ASCII text into a compressed format using the Huffman coding method.</a:t>
          </a:r>
          <a:endParaRPr lang="en-GB" sz="1800" kern="1200" dirty="0"/>
        </a:p>
      </dsp:txBody>
      <dsp:txXfrm>
        <a:off x="1201257" y="2696022"/>
        <a:ext cx="3478762" cy="10912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1DC263-0B03-417E-815C-D7B02EA1CF2C}">
      <dsp:nvSpPr>
        <dsp:cNvPr id="0" name=""/>
        <dsp:cNvSpPr/>
      </dsp:nvSpPr>
      <dsp:spPr>
        <a:xfrm>
          <a:off x="1250618" y="173726"/>
          <a:ext cx="5463049" cy="2598464"/>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0C34CF-8B07-4B82-BB26-0C7CFE6ED011}">
      <dsp:nvSpPr>
        <dsp:cNvPr id="0" name=""/>
        <dsp:cNvSpPr/>
      </dsp:nvSpPr>
      <dsp:spPr>
        <a:xfrm>
          <a:off x="2353390" y="1039832"/>
          <a:ext cx="3168346" cy="803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Convert a specific example of compressed text into ASCII characters using a given Huffman tree. </a:t>
          </a:r>
          <a:endParaRPr lang="en-GB" sz="1800" kern="1200" dirty="0"/>
        </a:p>
      </dsp:txBody>
      <dsp:txXfrm>
        <a:off x="2353390" y="1039832"/>
        <a:ext cx="3168346" cy="803177"/>
      </dsp:txXfrm>
    </dsp:sp>
    <dsp:sp modelId="{747A7AA4-BC63-4C34-9B7B-9F368F9A902F}">
      <dsp:nvSpPr>
        <dsp:cNvPr id="0" name=""/>
        <dsp:cNvSpPr/>
      </dsp:nvSpPr>
      <dsp:spPr>
        <a:xfrm>
          <a:off x="629172" y="2016220"/>
          <a:ext cx="4737009" cy="2246102"/>
        </a:xfrm>
        <a:prstGeom prst="blockArc">
          <a:avLst>
            <a:gd name="adj1" fmla="val 0"/>
            <a:gd name="adj2" fmla="val 189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1D7AC5-FDC9-4B6E-918D-3F8399C4C13F}">
      <dsp:nvSpPr>
        <dsp:cNvPr id="0" name=""/>
        <dsp:cNvSpPr/>
      </dsp:nvSpPr>
      <dsp:spPr>
        <a:xfrm>
          <a:off x="1201257" y="2696022"/>
          <a:ext cx="3478762" cy="1091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solidFill>
                <a:schemeClr val="tx1"/>
              </a:solidFill>
            </a:rPr>
            <a:t>Describe conditions where the Huffman coding method of compression will provide optimal benefits.</a:t>
          </a:r>
          <a:endParaRPr lang="en-GB" sz="1800" kern="1200" dirty="0"/>
        </a:p>
      </dsp:txBody>
      <dsp:txXfrm>
        <a:off x="1201257" y="2696022"/>
        <a:ext cx="3478762" cy="1091204"/>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6363" cy="511730"/>
          </a:xfrm>
          <a:prstGeom prst="rect">
            <a:avLst/>
          </a:prstGeom>
        </p:spPr>
        <p:txBody>
          <a:bodyPr vert="horz" lIns="94752" tIns="47377" rIns="94752" bIns="47377" rtlCol="0"/>
          <a:lstStyle>
            <a:lvl1pPr algn="l">
              <a:defRPr sz="1200"/>
            </a:lvl1pPr>
          </a:lstStyle>
          <a:p>
            <a:endParaRPr lang="en-GB"/>
          </a:p>
        </p:txBody>
      </p:sp>
      <p:sp>
        <p:nvSpPr>
          <p:cNvPr id="3" name="Date Placeholder 2"/>
          <p:cNvSpPr>
            <a:spLocks noGrp="1"/>
          </p:cNvSpPr>
          <p:nvPr>
            <p:ph type="dt" sz="quarter" idx="1"/>
          </p:nvPr>
        </p:nvSpPr>
        <p:spPr>
          <a:xfrm>
            <a:off x="4021296" y="2"/>
            <a:ext cx="3076363" cy="511730"/>
          </a:xfrm>
          <a:prstGeom prst="rect">
            <a:avLst/>
          </a:prstGeom>
        </p:spPr>
        <p:txBody>
          <a:bodyPr vert="horz" lIns="94752" tIns="47377" rIns="94752" bIns="47377" rtlCol="0"/>
          <a:lstStyle>
            <a:lvl1pPr algn="r">
              <a:defRPr sz="1200"/>
            </a:lvl1pPr>
          </a:lstStyle>
          <a:p>
            <a:fld id="{EEDE916A-3CDE-46DB-AFFB-7B794A0CE92E}" type="datetimeFigureOut">
              <a:rPr lang="en-GB" smtClean="0"/>
              <a:t>23/05/2016</a:t>
            </a:fld>
            <a:endParaRPr lang="en-GB"/>
          </a:p>
        </p:txBody>
      </p:sp>
      <p:sp>
        <p:nvSpPr>
          <p:cNvPr id="4" name="Footer Placeholder 3"/>
          <p:cNvSpPr>
            <a:spLocks noGrp="1"/>
          </p:cNvSpPr>
          <p:nvPr>
            <p:ph type="ftr" sz="quarter" idx="2"/>
          </p:nvPr>
        </p:nvSpPr>
        <p:spPr>
          <a:xfrm>
            <a:off x="2" y="9721107"/>
            <a:ext cx="3076363" cy="511730"/>
          </a:xfrm>
          <a:prstGeom prst="rect">
            <a:avLst/>
          </a:prstGeom>
        </p:spPr>
        <p:txBody>
          <a:bodyPr vert="horz" lIns="94752" tIns="47377" rIns="94752" bIns="47377" rtlCol="0" anchor="b"/>
          <a:lstStyle>
            <a:lvl1pPr algn="l">
              <a:defRPr sz="1200"/>
            </a:lvl1pPr>
          </a:lstStyle>
          <a:p>
            <a:endParaRPr lang="en-GB"/>
          </a:p>
        </p:txBody>
      </p:sp>
      <p:sp>
        <p:nvSpPr>
          <p:cNvPr id="5" name="Slide Number Placeholder 4"/>
          <p:cNvSpPr>
            <a:spLocks noGrp="1"/>
          </p:cNvSpPr>
          <p:nvPr>
            <p:ph type="sldNum" sz="quarter" idx="3"/>
          </p:nvPr>
        </p:nvSpPr>
        <p:spPr>
          <a:xfrm>
            <a:off x="4021296" y="9721107"/>
            <a:ext cx="3076363" cy="511730"/>
          </a:xfrm>
          <a:prstGeom prst="rect">
            <a:avLst/>
          </a:prstGeom>
        </p:spPr>
        <p:txBody>
          <a:bodyPr vert="horz" lIns="94752" tIns="47377" rIns="94752" bIns="47377" rtlCol="0" anchor="b"/>
          <a:lstStyle>
            <a:lvl1pPr algn="r">
              <a:defRPr sz="1200"/>
            </a:lvl1pPr>
          </a:lstStyle>
          <a:p>
            <a:fld id="{2AD8875D-9A4A-4916-AA64-C4BD54005E27}" type="slidenum">
              <a:rPr lang="en-GB" smtClean="0"/>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6363" cy="511730"/>
          </a:xfrm>
          <a:prstGeom prst="rect">
            <a:avLst/>
          </a:prstGeom>
        </p:spPr>
        <p:txBody>
          <a:bodyPr vert="horz" lIns="94752" tIns="47377" rIns="94752" bIns="47377"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6" y="2"/>
            <a:ext cx="3076363" cy="511730"/>
          </a:xfrm>
          <a:prstGeom prst="rect">
            <a:avLst/>
          </a:prstGeom>
        </p:spPr>
        <p:txBody>
          <a:bodyPr vert="horz" lIns="94752" tIns="47377" rIns="94752" bIns="47377"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23/05/2016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2" tIns="47377" rIns="94752" bIns="47377" rtlCol="0" anchor="ctr"/>
          <a:lstStyle/>
          <a:p>
            <a:pPr lvl="0"/>
            <a:endParaRPr lang="en-GB" noProof="0"/>
          </a:p>
        </p:txBody>
      </p:sp>
      <p:sp>
        <p:nvSpPr>
          <p:cNvPr id="5" name="Notes Placeholder 4"/>
          <p:cNvSpPr>
            <a:spLocks noGrp="1"/>
          </p:cNvSpPr>
          <p:nvPr>
            <p:ph type="body" sz="quarter" idx="3"/>
          </p:nvPr>
        </p:nvSpPr>
        <p:spPr>
          <a:xfrm>
            <a:off x="709931" y="4861443"/>
            <a:ext cx="5679440" cy="4605576"/>
          </a:xfrm>
          <a:prstGeom prst="rect">
            <a:avLst/>
          </a:prstGeom>
        </p:spPr>
        <p:txBody>
          <a:bodyPr vert="horz" lIns="94752" tIns="47377" rIns="94752" bIns="4737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9721107"/>
            <a:ext cx="3076363" cy="511730"/>
          </a:xfrm>
          <a:prstGeom prst="rect">
            <a:avLst/>
          </a:prstGeom>
        </p:spPr>
        <p:txBody>
          <a:bodyPr vert="horz" lIns="94752" tIns="47377" rIns="94752" bIns="47377"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6" y="9721107"/>
            <a:ext cx="3076363" cy="511730"/>
          </a:xfrm>
          <a:prstGeom prst="rect">
            <a:avLst/>
          </a:prstGeom>
        </p:spPr>
        <p:txBody>
          <a:bodyPr vert="horz" lIns="94752" tIns="47377" rIns="94752" bIns="47377"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4</a:t>
            </a:fld>
            <a:endParaRPr lang="en-GB"/>
          </a:p>
        </p:txBody>
      </p:sp>
    </p:spTree>
    <p:extLst>
      <p:ext uri="{BB962C8B-B14F-4D97-AF65-F5344CB8AC3E}">
        <p14:creationId xmlns:p14="http://schemas.microsoft.com/office/powerpoint/2010/main" val="3442575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Optional</a:t>
            </a:r>
            <a:r>
              <a:rPr lang="en-GB" baseline="0" dirty="0" smtClean="0"/>
              <a:t> – d</a:t>
            </a:r>
            <a:r>
              <a:rPr lang="en-GB" dirty="0" smtClean="0"/>
              <a:t>emonstrate</a:t>
            </a:r>
            <a:r>
              <a:rPr lang="en-GB" baseline="0" dirty="0" smtClean="0"/>
              <a:t> the different frequencies of different </a:t>
            </a:r>
            <a:r>
              <a:rPr lang="en-GB" baseline="0" dirty="0" smtClean="0"/>
              <a:t>characters </a:t>
            </a:r>
            <a:r>
              <a:rPr lang="en-GB" baseline="0" dirty="0" smtClean="0"/>
              <a:t>using your own document – the longer the better.</a:t>
            </a:r>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5</a:t>
            </a:fld>
            <a:endParaRPr lang="en-GB"/>
          </a:p>
        </p:txBody>
      </p:sp>
    </p:spTree>
    <p:extLst>
      <p:ext uri="{BB962C8B-B14F-4D97-AF65-F5344CB8AC3E}">
        <p14:creationId xmlns:p14="http://schemas.microsoft.com/office/powerpoint/2010/main" val="301797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a:p>
        </p:txBody>
      </p:sp>
    </p:spTree>
    <p:extLst>
      <p:ext uri="{BB962C8B-B14F-4D97-AF65-F5344CB8AC3E}">
        <p14:creationId xmlns:p14="http://schemas.microsoft.com/office/powerpoint/2010/main" val="301797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593">
              <a:defRPr/>
            </a:pPr>
            <a:r>
              <a:rPr lang="en-GB" dirty="0"/>
              <a:t>For the sake of simplicity we have chosen an example where there are only letters present and there are no capital letters used or any other punctuation. We </a:t>
            </a:r>
            <a:r>
              <a:rPr lang="en-GB" b="1" dirty="0"/>
              <a:t>must</a:t>
            </a:r>
            <a:r>
              <a:rPr lang="en-GB" dirty="0"/>
              <a:t> however take note of spaces.</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a:p>
        </p:txBody>
      </p:sp>
    </p:spTree>
    <p:extLst>
      <p:ext uri="{BB962C8B-B14F-4D97-AF65-F5344CB8AC3E}">
        <p14:creationId xmlns:p14="http://schemas.microsoft.com/office/powerpoint/2010/main" val="998015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593">
              <a:defRPr/>
            </a:pPr>
            <a:r>
              <a:rPr lang="en-GB" dirty="0"/>
              <a:t>We only need to show characters that are actually present.</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a:p>
        </p:txBody>
      </p:sp>
    </p:spTree>
    <p:extLst>
      <p:ext uri="{BB962C8B-B14F-4D97-AF65-F5344CB8AC3E}">
        <p14:creationId xmlns:p14="http://schemas.microsoft.com/office/powerpoint/2010/main" val="4173014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593">
              <a:defRPr/>
            </a:pPr>
            <a:r>
              <a:rPr lang="en-GB" dirty="0"/>
              <a:t>Please note – for each step you are asked to refer to the separate printed notes for this exercise, the diagrams used here are reproduced from there.</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a:p>
        </p:txBody>
      </p:sp>
    </p:spTree>
    <p:extLst>
      <p:ext uri="{BB962C8B-B14F-4D97-AF65-F5344CB8AC3E}">
        <p14:creationId xmlns:p14="http://schemas.microsoft.com/office/powerpoint/2010/main" val="2749462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593">
              <a:defRPr/>
            </a:pPr>
            <a:r>
              <a:rPr lang="en-GB" dirty="0"/>
              <a:t>Given that we have seen how to create the Huffman tree which of course gives us the binary encoding scheme specific to the text it is being used to compress, it is of course important to show how this may be used to recover the text from its binary encoding.</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22</a:t>
            </a:fld>
            <a:endParaRPr lang="en-GB"/>
          </a:p>
        </p:txBody>
      </p:sp>
    </p:spTree>
    <p:extLst>
      <p:ext uri="{BB962C8B-B14F-4D97-AF65-F5344CB8AC3E}">
        <p14:creationId xmlns:p14="http://schemas.microsoft.com/office/powerpoint/2010/main" val="1036533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33">
              <a:defRPr/>
            </a:pPr>
            <a:endParaRPr lang="en-GB" dirty="0" smtClean="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29</a:t>
            </a:fld>
            <a:endParaRPr lang="en-GB"/>
          </a:p>
        </p:txBody>
      </p:sp>
    </p:spTree>
    <p:extLst>
      <p:ext uri="{BB962C8B-B14F-4D97-AF65-F5344CB8AC3E}">
        <p14:creationId xmlns:p14="http://schemas.microsoft.com/office/powerpoint/2010/main" val="1291461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23/05/2016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23/05/2016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23/05/2016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23/05/2016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95536" y="3207676"/>
            <a:ext cx="6253635" cy="461665"/>
          </a:xfrm>
          <a:prstGeom prst="rect">
            <a:avLst/>
          </a:prstGeom>
          <a:noFill/>
        </p:spPr>
        <p:txBody>
          <a:bodyPr wrap="none" rtlCol="0">
            <a:spAutoFit/>
          </a:bodyPr>
          <a:lstStyle/>
          <a:p>
            <a:r>
              <a:rPr lang="en-GB" sz="2400" b="1" dirty="0" smtClean="0">
                <a:solidFill>
                  <a:schemeClr val="accent1"/>
                </a:solidFill>
                <a:latin typeface="+mn-lt"/>
              </a:rPr>
              <a:t>3.3.8 Data compression (Huffman coding)</a:t>
            </a:r>
            <a:endParaRPr lang="en-GB" sz="2400" b="1" dirty="0">
              <a:solidFill>
                <a:schemeClr val="accent1"/>
              </a:solidFill>
              <a:latin typeface="+mn-lt"/>
            </a:endParaRPr>
          </a:p>
        </p:txBody>
      </p:sp>
      <p:sp>
        <p:nvSpPr>
          <p:cNvPr id="7" name="TextBox 6"/>
          <p:cNvSpPr txBox="1"/>
          <p:nvPr/>
        </p:nvSpPr>
        <p:spPr>
          <a:xfrm>
            <a:off x="395536" y="3717032"/>
            <a:ext cx="1262184" cy="461665"/>
          </a:xfrm>
          <a:prstGeom prst="rect">
            <a:avLst/>
          </a:prstGeom>
          <a:noFill/>
        </p:spPr>
        <p:txBody>
          <a:bodyPr wrap="none" rtlCol="0">
            <a:spAutoFit/>
          </a:bodyPr>
          <a:lstStyle/>
          <a:p>
            <a:r>
              <a:rPr lang="en-GB" sz="2400" b="1" dirty="0">
                <a:solidFill>
                  <a:schemeClr val="accent1"/>
                </a:solidFill>
                <a:latin typeface="+mn-lt"/>
              </a:rPr>
              <a:t>L</a:t>
            </a:r>
            <a:r>
              <a:rPr lang="en-GB" sz="2400" b="1" dirty="0" smtClean="0">
                <a:solidFill>
                  <a:schemeClr val="accent1"/>
                </a:solidFill>
                <a:latin typeface="+mn-lt"/>
              </a:rPr>
              <a:t>esson</a:t>
            </a:r>
            <a:endParaRPr lang="en-GB" sz="2400" b="1" dirty="0">
              <a:solidFill>
                <a:schemeClr val="accent1"/>
              </a:solidFill>
              <a:latin typeface="+mn-lt"/>
            </a:endParaRPr>
          </a:p>
        </p:txBody>
      </p:sp>
      <p:sp>
        <p:nvSpPr>
          <p:cNvPr id="8" name="Rectangle 7"/>
          <p:cNvSpPr/>
          <p:nvPr/>
        </p:nvSpPr>
        <p:spPr>
          <a:xfrm>
            <a:off x="419262" y="2060848"/>
            <a:ext cx="8305476"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200" b="1" spc="50" dirty="0">
                <a:ln w="11430">
                  <a:solidFill>
                    <a:schemeClr val="bg1"/>
                  </a:solidFill>
                </a:ln>
                <a:solidFill>
                  <a:schemeClr val="accent1"/>
                </a:solidFill>
              </a:rPr>
              <a:t>3.3 Fundamentals of data representation</a:t>
            </a:r>
            <a:endParaRPr lang="en-GB" sz="3200" b="1" spc="50" dirty="0">
              <a:ln w="11430">
                <a:solidFill>
                  <a:schemeClr val="bg1"/>
                </a:solidFill>
              </a:ln>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975"/>
            <a:ext cx="5238750" cy="498792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At the </a:t>
            </a:r>
            <a:r>
              <a:rPr lang="en-GB" sz="2400" b="1" dirty="0">
                <a:solidFill>
                  <a:schemeClr val="accent1"/>
                </a:solidFill>
              </a:rPr>
              <a:t>s</a:t>
            </a:r>
            <a:r>
              <a:rPr lang="en-GB" sz="2400" b="1" dirty="0" smtClean="0">
                <a:solidFill>
                  <a:schemeClr val="accent1"/>
                </a:solidFill>
              </a:rPr>
              <a:t>tart</a:t>
            </a:r>
            <a:r>
              <a:rPr lang="en-GB" sz="2400" dirty="0" smtClean="0"/>
              <a:t>, the </a:t>
            </a:r>
            <a:r>
              <a:rPr lang="en-GB" sz="2400" dirty="0" smtClean="0"/>
              <a:t>characters</a:t>
            </a:r>
            <a:r>
              <a:rPr lang="en-GB" sz="2400" dirty="0" smtClean="0"/>
              <a:t> </a:t>
            </a:r>
            <a:r>
              <a:rPr lang="en-GB" sz="2400" dirty="0" smtClean="0"/>
              <a:t>are placed in order of occurrence, from top to bottom. Where the frequency is the same, the order does not matter. ( )</a:t>
            </a:r>
            <a:r>
              <a:rPr lang="en-GB" sz="2400" dirty="0"/>
              <a:t> </a:t>
            </a:r>
            <a:r>
              <a:rPr lang="en-GB" sz="2400" dirty="0" smtClean="0"/>
              <a:t>indicates the space character.</a:t>
            </a:r>
          </a:p>
          <a:p>
            <a:pPr marL="0" indent="0">
              <a:buNone/>
            </a:pPr>
            <a:endParaRPr lang="en-GB" sz="2400" dirty="0" smtClean="0"/>
          </a:p>
          <a:p>
            <a:pPr marL="0" indent="0">
              <a:buNone/>
            </a:pPr>
            <a:r>
              <a:rPr lang="en-GB" sz="2400" b="1" dirty="0" smtClean="0">
                <a:solidFill>
                  <a:schemeClr val="accent1"/>
                </a:solidFill>
              </a:rPr>
              <a:t>Step 1</a:t>
            </a:r>
          </a:p>
          <a:p>
            <a:pPr marL="0" indent="0">
              <a:buNone/>
            </a:pPr>
            <a:r>
              <a:rPr lang="en-GB" sz="2000" dirty="0" smtClean="0"/>
              <a:t>The top two entries’ frequencies are added together and a new node is inserted.</a:t>
            </a:r>
            <a:endParaRPr lang="en-GB" sz="2000" dirty="0"/>
          </a:p>
          <a:p>
            <a:pPr marL="0" indent="0">
              <a:buNone/>
            </a:pPr>
            <a:endParaRPr lang="en-GB" sz="2400" dirty="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9545" y="1700808"/>
            <a:ext cx="1472895" cy="4356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0689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975"/>
            <a:ext cx="4591422" cy="498792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a:solidFill>
                  <a:schemeClr val="accent1"/>
                </a:solidFill>
              </a:rPr>
              <a:t>Step </a:t>
            </a:r>
            <a:r>
              <a:rPr lang="en-GB" sz="2400" b="1" dirty="0" smtClean="0">
                <a:solidFill>
                  <a:schemeClr val="accent1"/>
                </a:solidFill>
              </a:rPr>
              <a:t>2</a:t>
            </a:r>
            <a:endParaRPr lang="en-GB" sz="2400" b="1" dirty="0">
              <a:solidFill>
                <a:schemeClr val="accent1"/>
              </a:solidFill>
            </a:endParaRPr>
          </a:p>
          <a:p>
            <a:pPr marL="0" indent="0">
              <a:buNone/>
            </a:pPr>
            <a:r>
              <a:rPr lang="en-GB" sz="2000" dirty="0" smtClean="0"/>
              <a:t>Same as </a:t>
            </a:r>
            <a:r>
              <a:rPr lang="en-GB" sz="2000" b="1" dirty="0" smtClean="0">
                <a:solidFill>
                  <a:schemeClr val="accent1"/>
                </a:solidFill>
              </a:rPr>
              <a:t>Step 1</a:t>
            </a:r>
            <a:r>
              <a:rPr lang="en-GB" sz="2000" dirty="0">
                <a:solidFill>
                  <a:schemeClr val="accent1"/>
                </a:solidFill>
              </a:rPr>
              <a:t> </a:t>
            </a:r>
            <a:r>
              <a:rPr lang="en-GB" sz="2000" dirty="0" smtClean="0"/>
              <a:t>with </a:t>
            </a:r>
            <a:r>
              <a:rPr lang="en-GB" sz="2000" b="1" dirty="0" smtClean="0"/>
              <a:t>1 (n) </a:t>
            </a:r>
            <a:r>
              <a:rPr lang="en-GB" sz="2000" dirty="0" smtClean="0"/>
              <a:t>and </a:t>
            </a:r>
            <a:r>
              <a:rPr lang="en-GB" sz="2000" b="1" dirty="0" smtClean="0"/>
              <a:t>1 (p)</a:t>
            </a:r>
            <a:r>
              <a:rPr lang="en-GB" sz="2000" dirty="0" smtClean="0"/>
              <a:t>.</a:t>
            </a:r>
            <a:endParaRPr lang="en-GB" sz="2000" b="1" dirty="0" smtClean="0"/>
          </a:p>
          <a:p>
            <a:pPr marL="0" indent="0">
              <a:buNone/>
            </a:pPr>
            <a:endParaRPr lang="en-GB" sz="2400" dirty="0"/>
          </a:p>
          <a:p>
            <a:pPr marL="0" indent="0">
              <a:buNone/>
            </a:pPr>
            <a:endParaRPr lang="en-GB" sz="2400" dirty="0" smtClean="0"/>
          </a:p>
          <a:p>
            <a:pPr marL="0" indent="0">
              <a:buNone/>
            </a:pPr>
            <a:endParaRPr lang="en-GB" sz="2400" dirty="0" smtClean="0"/>
          </a:p>
          <a:p>
            <a:pPr marL="0" indent="0">
              <a:buNone/>
            </a:pPr>
            <a:endParaRPr lang="en-GB" sz="2400" dirty="0"/>
          </a:p>
          <a:p>
            <a:pPr marL="0" indent="0">
              <a:buNone/>
            </a:pPr>
            <a:endParaRPr lang="en-GB" sz="2400" dirty="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8306" y="1700808"/>
            <a:ext cx="3167044" cy="4356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7314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975"/>
            <a:ext cx="4519414" cy="498792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a:solidFill>
                  <a:schemeClr val="accent1"/>
                </a:solidFill>
              </a:rPr>
              <a:t>Step </a:t>
            </a:r>
            <a:r>
              <a:rPr lang="en-GB" sz="2400" b="1" dirty="0" smtClean="0">
                <a:solidFill>
                  <a:schemeClr val="accent1"/>
                </a:solidFill>
              </a:rPr>
              <a:t>3</a:t>
            </a:r>
            <a:endParaRPr lang="en-GB" sz="2400" b="1" dirty="0">
              <a:solidFill>
                <a:schemeClr val="accent1"/>
              </a:solidFill>
            </a:endParaRPr>
          </a:p>
          <a:p>
            <a:pPr marL="0" indent="0">
              <a:buNone/>
            </a:pPr>
            <a:r>
              <a:rPr lang="en-GB" sz="2000" dirty="0" smtClean="0"/>
              <a:t>Same </a:t>
            </a:r>
            <a:r>
              <a:rPr lang="en-GB" sz="2000" dirty="0"/>
              <a:t>as </a:t>
            </a:r>
            <a:r>
              <a:rPr lang="en-GB" sz="2000" b="1" dirty="0">
                <a:solidFill>
                  <a:schemeClr val="accent1"/>
                </a:solidFill>
              </a:rPr>
              <a:t>Step </a:t>
            </a:r>
            <a:r>
              <a:rPr lang="en-GB" sz="2000" b="1" dirty="0" smtClean="0">
                <a:solidFill>
                  <a:schemeClr val="accent1"/>
                </a:solidFill>
              </a:rPr>
              <a:t>2</a:t>
            </a:r>
            <a:r>
              <a:rPr lang="en-GB" sz="2000" dirty="0" smtClean="0"/>
              <a:t> </a:t>
            </a:r>
            <a:r>
              <a:rPr lang="en-GB" sz="2000" dirty="0"/>
              <a:t>with </a:t>
            </a:r>
            <a:r>
              <a:rPr lang="en-GB" sz="2000" b="1" dirty="0"/>
              <a:t>1 </a:t>
            </a:r>
            <a:r>
              <a:rPr lang="en-GB" sz="2000" b="1" dirty="0" smtClean="0"/>
              <a:t>(s)</a:t>
            </a:r>
            <a:r>
              <a:rPr lang="en-GB" sz="2000" dirty="0" smtClean="0"/>
              <a:t> </a:t>
            </a:r>
            <a:r>
              <a:rPr lang="en-GB" sz="2000" dirty="0"/>
              <a:t>and </a:t>
            </a:r>
            <a:r>
              <a:rPr lang="en-GB" sz="2000" b="1" dirty="0"/>
              <a:t>1 </a:t>
            </a:r>
            <a:r>
              <a:rPr lang="en-GB" sz="2000" b="1" dirty="0" smtClean="0"/>
              <a:t>(x)</a:t>
            </a:r>
            <a:r>
              <a:rPr lang="en-GB" sz="2000" dirty="0" smtClean="0"/>
              <a:t>.</a:t>
            </a:r>
            <a:endParaRPr lang="en-GB" sz="2000" dirty="0"/>
          </a:p>
          <a:p>
            <a:pPr marL="0" indent="0">
              <a:buNone/>
            </a:pPr>
            <a:endParaRPr lang="en-GB" sz="2400" dirty="0" smtClean="0"/>
          </a:p>
          <a:p>
            <a:pPr marL="0" indent="0">
              <a:buNone/>
            </a:pPr>
            <a:endParaRPr lang="en-GB" sz="2400" dirty="0" smtClean="0"/>
          </a:p>
          <a:p>
            <a:pPr marL="0" indent="0">
              <a:buNone/>
            </a:pPr>
            <a:endParaRPr lang="en-GB" sz="2400" dirty="0" smtClean="0"/>
          </a:p>
          <a:p>
            <a:pPr marL="0" indent="0">
              <a:buNone/>
            </a:pPr>
            <a:endParaRPr lang="en-GB" sz="2400" dirty="0"/>
          </a:p>
          <a:p>
            <a:pPr marL="0" indent="0">
              <a:buNone/>
            </a:pPr>
            <a:endParaRPr lang="en-GB" sz="2400" dirty="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700808"/>
            <a:ext cx="3216901" cy="4356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849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975"/>
            <a:ext cx="3871342" cy="498792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4</a:t>
            </a:r>
          </a:p>
          <a:p>
            <a:pPr marL="0" indent="0">
              <a:buNone/>
            </a:pPr>
            <a:r>
              <a:rPr lang="en-GB" sz="2000" dirty="0" smtClean="0"/>
              <a:t>Look what happens to </a:t>
            </a:r>
            <a:r>
              <a:rPr lang="en-GB" sz="2000" b="1" dirty="0" smtClean="0"/>
              <a:t>1 (y)</a:t>
            </a:r>
            <a:r>
              <a:rPr lang="en-GB" sz="2000" dirty="0" smtClean="0"/>
              <a:t>.</a:t>
            </a:r>
            <a:endParaRPr lang="en-GB" sz="2000" b="1" dirty="0" smtClean="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grpSp>
        <p:nvGrpSpPr>
          <p:cNvPr id="3" name="Group 2"/>
          <p:cNvGrpSpPr>
            <a:grpSpLocks noChangeAspect="1"/>
          </p:cNvGrpSpPr>
          <p:nvPr/>
        </p:nvGrpSpPr>
        <p:grpSpPr>
          <a:xfrm>
            <a:off x="4611652" y="1700808"/>
            <a:ext cx="3920788" cy="4356000"/>
            <a:chOff x="2471365" y="1556792"/>
            <a:chExt cx="3540795" cy="3933825"/>
          </a:xfrm>
        </p:grpSpPr>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0000"/>
            <a:stretch/>
          </p:blipFill>
          <p:spPr bwMode="auto">
            <a:xfrm>
              <a:off x="2471365" y="1556792"/>
              <a:ext cx="1452563" cy="3933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 b="661"/>
            <a:stretch/>
          </p:blipFill>
          <p:spPr bwMode="auto">
            <a:xfrm>
              <a:off x="3871874" y="1556792"/>
              <a:ext cx="2140286" cy="3933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209438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975"/>
            <a:ext cx="3117872" cy="2592065"/>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5</a:t>
            </a:r>
            <a:endParaRPr lang="en-GB" sz="2400" b="1" dirty="0">
              <a:solidFill>
                <a:schemeClr val="accent1"/>
              </a:solidFill>
            </a:endParaRPr>
          </a:p>
          <a:p>
            <a:pPr marL="0" indent="0">
              <a:buNone/>
            </a:pPr>
            <a:r>
              <a:rPr lang="en-GB" sz="2000" dirty="0" smtClean="0"/>
              <a:t>The top two nodes combine and move to the end of the list as to their combined value exceeds that of the other elements.</a:t>
            </a:r>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1274" y="1700808"/>
            <a:ext cx="4891166" cy="435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954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200150"/>
            <a:ext cx="2935238" cy="482113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6</a:t>
            </a:r>
            <a:endParaRPr lang="en-GB" sz="2400" b="1" dirty="0">
              <a:solidFill>
                <a:schemeClr val="accent1"/>
              </a:solidFill>
            </a:endParaRPr>
          </a:p>
          <a:p>
            <a:pPr marL="0" indent="0">
              <a:buNone/>
            </a:pPr>
            <a:r>
              <a:rPr lang="en-GB" sz="2000" dirty="0" smtClean="0"/>
              <a:t>The pattern continues…</a:t>
            </a:r>
          </a:p>
          <a:p>
            <a:pPr marL="0" indent="0">
              <a:buNone/>
            </a:pPr>
            <a:endParaRPr lang="en-GB" sz="1800" dirty="0"/>
          </a:p>
          <a:p>
            <a:pPr marL="0" indent="0">
              <a:buNone/>
            </a:pPr>
            <a:endParaRPr lang="en-GB" sz="1800" dirty="0"/>
          </a:p>
        </p:txBody>
      </p:sp>
      <p:sp>
        <p:nvSpPr>
          <p:cNvPr id="6"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7120"/>
          <a:stretch/>
        </p:blipFill>
        <p:spPr bwMode="auto">
          <a:xfrm>
            <a:off x="5738770" y="1700808"/>
            <a:ext cx="2737233" cy="349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0274" t="-2983" r="-274" b="2983"/>
          <a:stretch/>
        </p:blipFill>
        <p:spPr bwMode="auto">
          <a:xfrm>
            <a:off x="3774986" y="1592808"/>
            <a:ext cx="2021150"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93772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48" y="1196975"/>
            <a:ext cx="2503192" cy="359243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7</a:t>
            </a:r>
            <a:endParaRPr lang="en-GB" sz="2400" b="1" dirty="0">
              <a:solidFill>
                <a:schemeClr val="accent1"/>
              </a:solidFill>
            </a:endParaRPr>
          </a:p>
          <a:p>
            <a:pPr marL="0" indent="0">
              <a:buNone/>
            </a:pPr>
            <a:r>
              <a:rPr lang="en-GB" sz="2000" dirty="0" smtClean="0"/>
              <a:t>More of the same…</a:t>
            </a:r>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7120"/>
          <a:stretch/>
        </p:blipFill>
        <p:spPr bwMode="auto">
          <a:xfrm>
            <a:off x="3347864" y="1700807"/>
            <a:ext cx="2652576" cy="338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700807"/>
            <a:ext cx="2600761" cy="338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4109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49" y="1196752"/>
            <a:ext cx="3295279" cy="374441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8</a:t>
            </a:r>
            <a:endParaRPr lang="en-GB" sz="2400" b="1" dirty="0">
              <a:solidFill>
                <a:schemeClr val="accent1"/>
              </a:solidFill>
            </a:endParaRPr>
          </a:p>
          <a:p>
            <a:pPr marL="0" indent="0">
              <a:buNone/>
            </a:pPr>
            <a:r>
              <a:rPr lang="en-GB" sz="2000" dirty="0" smtClean="0"/>
              <a:t>The objective is to end up with one single node.</a:t>
            </a:r>
            <a:endParaRPr lang="en-GB" sz="1800" dirty="0"/>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6301" y="1700808"/>
            <a:ext cx="3446139" cy="37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3662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49" y="1196751"/>
            <a:ext cx="3295279" cy="471935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9</a:t>
            </a:r>
            <a:endParaRPr lang="en-GB" sz="2400" b="1" dirty="0">
              <a:solidFill>
                <a:schemeClr val="accent1"/>
              </a:solidFill>
            </a:endParaRPr>
          </a:p>
          <a:p>
            <a:pPr marL="0" indent="0">
              <a:buNone/>
            </a:pPr>
            <a:r>
              <a:rPr lang="en-GB" sz="2000" dirty="0" smtClean="0"/>
              <a:t>We made it!</a:t>
            </a:r>
          </a:p>
          <a:p>
            <a:pPr marL="0" indent="0">
              <a:buNone/>
            </a:pPr>
            <a:endParaRPr lang="en-GB" sz="2000" dirty="0"/>
          </a:p>
          <a:p>
            <a:pPr marL="0" indent="0">
              <a:buNone/>
            </a:pPr>
            <a:r>
              <a:rPr lang="en-GB" sz="2000" dirty="0" smtClean="0"/>
              <a:t>The value of the left-hand node should be equal to the number of </a:t>
            </a:r>
            <a:r>
              <a:rPr lang="en-GB" sz="2000" dirty="0" smtClean="0"/>
              <a:t>characters</a:t>
            </a:r>
            <a:r>
              <a:rPr lang="en-GB" sz="2000" dirty="0" smtClean="0"/>
              <a:t> </a:t>
            </a:r>
            <a:r>
              <a:rPr lang="en-GB" sz="2000" dirty="0" smtClean="0"/>
              <a:t>in the original string.</a:t>
            </a:r>
          </a:p>
          <a:p>
            <a:pPr marL="0" indent="0">
              <a:buNone/>
            </a:pPr>
            <a:endParaRPr lang="en-GB" sz="2000" dirty="0"/>
          </a:p>
          <a:p>
            <a:pPr marL="0" indent="0">
              <a:buNone/>
            </a:pPr>
            <a:r>
              <a:rPr lang="en-GB" sz="2000" b="1" i="1" dirty="0">
                <a:solidFill>
                  <a:schemeClr val="accent1"/>
                </a:solidFill>
                <a:ea typeface="Cambria Math" panose="02040503050406030204" pitchFamily="18" charset="0"/>
                <a:cs typeface="Arial" panose="020B0604020202020204" pitchFamily="34" charset="0"/>
              </a:rPr>
              <a:t>an easy </a:t>
            </a:r>
            <a:r>
              <a:rPr lang="en-GB" sz="2000" b="1" i="1" dirty="0" smtClean="0">
                <a:solidFill>
                  <a:schemeClr val="accent1"/>
                </a:solidFill>
                <a:ea typeface="Cambria Math" panose="02040503050406030204" pitchFamily="18" charset="0"/>
                <a:cs typeface="Arial" panose="020B0604020202020204" pitchFamily="34" charset="0"/>
              </a:rPr>
              <a:t>example</a:t>
            </a:r>
            <a:r>
              <a:rPr lang="en-GB" sz="2000" i="1" dirty="0" smtClean="0">
                <a:solidFill>
                  <a:schemeClr val="accent1"/>
                </a:solidFill>
                <a:ea typeface="Cambria Math" panose="02040503050406030204" pitchFamily="18" charset="0"/>
                <a:cs typeface="Arial" panose="020B0604020202020204" pitchFamily="34" charset="0"/>
              </a:rPr>
              <a:t> </a:t>
            </a:r>
            <a:r>
              <a:rPr lang="en-GB" sz="2000" dirty="0" smtClean="0">
                <a:ea typeface="Cambria Math" panose="02040503050406030204" pitchFamily="18" charset="0"/>
              </a:rPr>
              <a:t>= 15 characters</a:t>
            </a:r>
            <a:endParaRPr lang="en-GB" sz="2000" dirty="0">
              <a:ea typeface="Cambria Math" panose="02040503050406030204" pitchFamily="18" charset="0"/>
            </a:endParaRPr>
          </a:p>
          <a:p>
            <a:pPr marL="0" indent="0">
              <a:buNone/>
            </a:pPr>
            <a:endParaRPr lang="en-GB" sz="2000" dirty="0"/>
          </a:p>
          <a:p>
            <a:pPr marL="0" indent="0">
              <a:buNone/>
            </a:pPr>
            <a:r>
              <a:rPr lang="en-GB" sz="2000" dirty="0" smtClean="0"/>
              <a:t>Success!</a:t>
            </a:r>
          </a:p>
        </p:txBody>
      </p:sp>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1700213"/>
            <a:ext cx="4447060" cy="37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2349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44" y="1196752"/>
            <a:ext cx="4447409" cy="208823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Step 10</a:t>
            </a:r>
            <a:endParaRPr lang="en-GB" sz="2400" b="1" dirty="0">
              <a:solidFill>
                <a:schemeClr val="accent1"/>
              </a:solidFill>
            </a:endParaRPr>
          </a:p>
          <a:p>
            <a:pPr marL="0" indent="0">
              <a:buNone/>
            </a:pPr>
            <a:r>
              <a:rPr lang="en-GB" sz="2000" dirty="0" smtClean="0"/>
              <a:t>Put ‘1’ on the upward directions and ‘0’ on the downward directions.</a:t>
            </a:r>
          </a:p>
          <a:p>
            <a:pPr marL="0" indent="0">
              <a:buNone/>
            </a:pPr>
            <a:endParaRPr lang="en-GB" sz="2000" dirty="0" smtClean="0"/>
          </a:p>
          <a:p>
            <a:pPr marL="0" indent="0">
              <a:buNone/>
            </a:pPr>
            <a:endParaRPr lang="en-GB" sz="2000" b="1" dirty="0" smtClean="0">
              <a:solidFill>
                <a:schemeClr val="accent1"/>
              </a:solidFill>
            </a:endParaRPr>
          </a:p>
          <a:p>
            <a:pPr marL="0" indent="0">
              <a:buNone/>
            </a:pPr>
            <a:r>
              <a:rPr lang="en-GB" sz="2000" b="1" dirty="0" smtClean="0">
                <a:solidFill>
                  <a:schemeClr val="accent1"/>
                </a:solidFill>
              </a:rPr>
              <a:t>How would we denote the ‘n’?</a:t>
            </a:r>
            <a:endParaRPr lang="en-GB" sz="2000" b="1" dirty="0">
              <a:solidFill>
                <a:schemeClr val="accent1"/>
              </a:solidFill>
            </a:endParaRPr>
          </a:p>
        </p:txBody>
      </p:sp>
      <p:sp>
        <p:nvSpPr>
          <p:cNvPr id="7" name="Content Placeholder 2"/>
          <p:cNvSpPr txBox="1">
            <a:spLocks/>
          </p:cNvSpPr>
          <p:nvPr/>
        </p:nvSpPr>
        <p:spPr>
          <a:xfrm>
            <a:off x="628644" y="3853309"/>
            <a:ext cx="4110911" cy="831961"/>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smtClean="0"/>
              <a:t>Down one, up one, up one, up one</a:t>
            </a:r>
            <a:r>
              <a:rPr lang="en-GB" sz="2000" dirty="0" smtClean="0"/>
              <a:t> =   </a:t>
            </a:r>
            <a:r>
              <a:rPr lang="en-GB" sz="2000" b="1" dirty="0" smtClean="0">
                <a:solidFill>
                  <a:srgbClr val="FF0000"/>
                </a:solidFill>
              </a:rPr>
              <a:t>0111</a:t>
            </a:r>
            <a:endParaRPr lang="en-GB" sz="1800" dirty="0" smtClean="0"/>
          </a:p>
          <a:p>
            <a:pPr marL="0" indent="0">
              <a:buNone/>
            </a:pPr>
            <a:endParaRPr lang="en-GB" sz="1800" dirty="0" smtClean="0"/>
          </a:p>
          <a:p>
            <a:pPr marL="0" indent="0">
              <a:buNone/>
            </a:pPr>
            <a:endParaRPr lang="en-GB" sz="1800" dirty="0"/>
          </a:p>
          <a:p>
            <a:pPr marL="0" indent="0">
              <a:buNone/>
            </a:pPr>
            <a:endParaRPr lang="en-GB" sz="1800" dirty="0"/>
          </a:p>
        </p:txBody>
      </p:sp>
      <p:sp>
        <p:nvSpPr>
          <p:cNvPr id="6"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0" y="2291209"/>
            <a:ext cx="3752850" cy="3124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0960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1949465189"/>
              </p:ext>
            </p:extLst>
          </p:nvPr>
        </p:nvGraphicFramePr>
        <p:xfrm>
          <a:off x="899592" y="1340768"/>
          <a:ext cx="7488832"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28650" y="1196752"/>
            <a:ext cx="1656223" cy="461665"/>
          </a:xfrm>
          <a:prstGeom prst="rect">
            <a:avLst/>
          </a:prstGeom>
        </p:spPr>
        <p:txBody>
          <a:bodyPr wrap="none">
            <a:spAutoFit/>
          </a:bodyPr>
          <a:lstStyle/>
          <a:p>
            <a:pPr marL="0" indent="0">
              <a:buNone/>
            </a:pPr>
            <a:r>
              <a:rPr lang="en-GB" sz="2400" dirty="0">
                <a:latin typeface="+mn-lt"/>
              </a:rPr>
              <a:t>Be able </a:t>
            </a:r>
            <a:r>
              <a:rPr lang="en-GB" sz="2400" dirty="0" smtClean="0">
                <a:latin typeface="+mn-lt"/>
              </a:rPr>
              <a:t>to:</a:t>
            </a:r>
            <a:endParaRPr lang="en-GB" sz="2400" dirty="0">
              <a:latin typeface="+mn-lt"/>
            </a:endParaRPr>
          </a:p>
        </p:txBody>
      </p:sp>
    </p:spTree>
    <p:extLst>
      <p:ext uri="{BB962C8B-B14F-4D97-AF65-F5344CB8AC3E}">
        <p14:creationId xmlns:p14="http://schemas.microsoft.com/office/powerpoint/2010/main" val="1306168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392" y="1484784"/>
            <a:ext cx="7625216" cy="403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42207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36087069"/>
              </p:ext>
            </p:extLst>
          </p:nvPr>
        </p:nvGraphicFramePr>
        <p:xfrm>
          <a:off x="432000" y="1214908"/>
          <a:ext cx="8280000" cy="4358640"/>
        </p:xfrm>
        <a:graphic>
          <a:graphicData uri="http://schemas.openxmlformats.org/drawingml/2006/table">
            <a:tbl>
              <a:tblPr firstRow="1" bandRow="1">
                <a:tableStyleId>{00A15C55-8517-42AA-B614-E9B94910E393}</a:tableStyleId>
              </a:tblPr>
              <a:tblGrid>
                <a:gridCol w="396000"/>
                <a:gridCol w="612000"/>
                <a:gridCol w="540000"/>
                <a:gridCol w="432000"/>
                <a:gridCol w="396000"/>
                <a:gridCol w="756000"/>
                <a:gridCol w="648000"/>
                <a:gridCol w="540000"/>
                <a:gridCol w="432000"/>
                <a:gridCol w="756000"/>
                <a:gridCol w="396000"/>
                <a:gridCol w="648000"/>
                <a:gridCol w="648000"/>
                <a:gridCol w="648000"/>
                <a:gridCol w="432000"/>
              </a:tblGrid>
              <a:tr h="341587">
                <a:tc>
                  <a:txBody>
                    <a:bodyPr/>
                    <a:lstStyle/>
                    <a:p>
                      <a:pPr algn="ctr"/>
                      <a:r>
                        <a:rPr lang="en-GB" sz="1800" dirty="0" smtClean="0">
                          <a:solidFill>
                            <a:schemeClr val="tx1"/>
                          </a:solidFill>
                          <a:latin typeface="+mn-lt"/>
                        </a:rPr>
                        <a:t>a</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n</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e</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a</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s</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y</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e</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x</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a</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m</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p</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l</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r>
                        <a:rPr lang="en-GB" sz="1800" dirty="0" smtClean="0">
                          <a:solidFill>
                            <a:schemeClr val="tx1"/>
                          </a:solidFill>
                          <a:latin typeface="+mn-lt"/>
                        </a:rPr>
                        <a:t>e</a:t>
                      </a:r>
                      <a:endParaRPr lang="en-GB" sz="180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r>
              <a:tr h="305500">
                <a:tc>
                  <a:txBody>
                    <a:bodyPr/>
                    <a:lstStyle/>
                    <a:p>
                      <a:pPr algn="l"/>
                      <a:r>
                        <a:rPr lang="en-GB" sz="1600" dirty="0" smtClean="0">
                          <a:latin typeface="+mn-lt"/>
                        </a:rPr>
                        <a:t>11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11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11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10</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10</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10</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001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001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0100</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0110</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0001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600" dirty="0" smtClean="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sz="1600" dirty="0" smtClean="0">
                          <a:latin typeface="+mn-lt"/>
                        </a:rPr>
                        <a:t>0101</a:t>
                      </a:r>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0111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00001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00000</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endParaRPr lang="en-GB" sz="1600"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05500">
                <a:tc gridSpan="15">
                  <a:txBody>
                    <a:bodyPr/>
                    <a:lstStyle/>
                    <a:p>
                      <a:pPr algn="l"/>
                      <a:r>
                        <a:rPr lang="en-GB" sz="1800" b="1" dirty="0" smtClean="0">
                          <a:latin typeface="+mn-lt"/>
                        </a:rPr>
                        <a:t> Full binary representation =</a:t>
                      </a:r>
                    </a:p>
                    <a:p>
                      <a:pPr algn="ctr"/>
                      <a:r>
                        <a:rPr lang="en-GB" sz="1800" b="1" dirty="0" smtClean="0">
                          <a:latin typeface="+mn-lt"/>
                        </a:rPr>
                        <a:t>11 0111 001 10 11 00001 0001 001 10 00000 11 0100 0110 0101 10</a:t>
                      </a:r>
                      <a:endParaRPr lang="en-GB" sz="1800" b="1" dirty="0">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tr>
            </a:tbl>
          </a:graphicData>
        </a:graphic>
      </p:graphicFrame>
      <p:sp>
        <p:nvSpPr>
          <p:cNvPr id="5"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rPr>
              <a:t>Huffman coding – worked example</a:t>
            </a:r>
          </a:p>
        </p:txBody>
      </p:sp>
    </p:spTree>
    <p:extLst>
      <p:ext uri="{BB962C8B-B14F-4D97-AF65-F5344CB8AC3E}">
        <p14:creationId xmlns:p14="http://schemas.microsoft.com/office/powerpoint/2010/main" val="40497033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49" y="1196752"/>
            <a:ext cx="7886702" cy="151216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Our encoded text would be received as follows…</a:t>
            </a:r>
          </a:p>
          <a:p>
            <a:pPr marL="0" indent="0">
              <a:buNone/>
            </a:pPr>
            <a:endParaRPr lang="en-GB" sz="2000" dirty="0"/>
          </a:p>
          <a:p>
            <a:pPr marL="0" indent="0" algn="ctr">
              <a:buNone/>
            </a:pPr>
            <a:r>
              <a:rPr lang="en-GB" sz="2200" b="1" dirty="0" smtClean="0"/>
              <a:t>110111001101100001000100110000001101000110010110</a:t>
            </a:r>
            <a:endParaRPr lang="en-GB" sz="2200" dirty="0"/>
          </a:p>
        </p:txBody>
      </p:sp>
      <p:sp>
        <p:nvSpPr>
          <p:cNvPr id="6" name="Content Placeholder 2"/>
          <p:cNvSpPr txBox="1">
            <a:spLocks/>
          </p:cNvSpPr>
          <p:nvPr/>
        </p:nvSpPr>
        <p:spPr>
          <a:xfrm>
            <a:off x="628648" y="3906611"/>
            <a:ext cx="7886702" cy="954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GB" sz="2400" b="1" dirty="0">
                <a:solidFill>
                  <a:schemeClr val="bg1"/>
                </a:solidFill>
              </a:rPr>
              <a:t>You must be in possession of the Huffman tree to decode the text</a:t>
            </a:r>
            <a:r>
              <a:rPr lang="en-GB" sz="2400" b="1" dirty="0" smtClean="0">
                <a:solidFill>
                  <a:schemeClr val="bg1"/>
                </a:solidFill>
              </a:rPr>
              <a:t>!</a:t>
            </a:r>
            <a:endParaRPr lang="en-GB" sz="2000" dirty="0">
              <a:solidFill>
                <a:schemeClr val="bg1"/>
              </a:solidFill>
            </a:endParaRPr>
          </a:p>
        </p:txBody>
      </p:sp>
      <p:sp>
        <p:nvSpPr>
          <p:cNvPr id="7" name="Title 1"/>
          <p:cNvSpPr txBox="1">
            <a:spLocks/>
          </p:cNvSpPr>
          <p:nvPr/>
        </p:nvSpPr>
        <p:spPr>
          <a:xfrm>
            <a:off x="628650" y="395293"/>
            <a:ext cx="7886700" cy="461665"/>
          </a:xfrm>
          <a:prstGeom prst="rect">
            <a:avLst/>
          </a:prstGeom>
          <a:solidFill>
            <a:schemeClr val="accent1"/>
          </a:solidFill>
        </p:spPr>
        <p:txBody>
          <a:bodyPr anchor="ctr" anchorCtr="0">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400" dirty="0">
                <a:solidFill>
                  <a:schemeClr val="bg1"/>
                </a:solidFill>
              </a:rPr>
              <a:t>Decoding with the Huffman method – worked example</a:t>
            </a:r>
          </a:p>
        </p:txBody>
      </p:sp>
    </p:spTree>
    <p:extLst>
      <p:ext uri="{BB962C8B-B14F-4D97-AF65-F5344CB8AC3E}">
        <p14:creationId xmlns:p14="http://schemas.microsoft.com/office/powerpoint/2010/main" val="312374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159" y="1949573"/>
            <a:ext cx="4867275" cy="3390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2"/>
          <p:cNvSpPr txBox="1">
            <a:spLocks/>
          </p:cNvSpPr>
          <p:nvPr/>
        </p:nvSpPr>
        <p:spPr>
          <a:xfrm>
            <a:off x="628650" y="1196751"/>
            <a:ext cx="3039993" cy="4896545"/>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First character</a:t>
            </a:r>
            <a:endParaRPr lang="en-GB" sz="2400" b="1" dirty="0">
              <a:solidFill>
                <a:schemeClr val="accent1"/>
              </a:solidFill>
            </a:endParaRPr>
          </a:p>
          <a:p>
            <a:pPr marL="0" indent="0">
              <a:buNone/>
            </a:pPr>
            <a:r>
              <a:rPr lang="en-GB" sz="2000" dirty="0" smtClean="0"/>
              <a:t>Start at beginning of string and follow binary until it terminates:</a:t>
            </a:r>
          </a:p>
          <a:p>
            <a:pPr marL="0" indent="0">
              <a:buNone/>
            </a:pPr>
            <a:endParaRPr lang="en-GB" sz="2000" dirty="0"/>
          </a:p>
          <a:p>
            <a:pPr marL="0" indent="0">
              <a:buNone/>
            </a:pPr>
            <a:r>
              <a:rPr lang="en-GB" sz="2000" b="1" dirty="0" smtClean="0">
                <a:solidFill>
                  <a:srgbClr val="FF0000"/>
                </a:solidFill>
              </a:rPr>
              <a:t>11</a:t>
            </a:r>
            <a:r>
              <a:rPr lang="en-GB" sz="2000" b="1" dirty="0" smtClean="0"/>
              <a:t>0111001101100001000100110000001101000110010110</a:t>
            </a:r>
          </a:p>
          <a:p>
            <a:pPr marL="0" indent="0">
              <a:buNone/>
            </a:pPr>
            <a:endParaRPr lang="en-GB" sz="2000" b="1" dirty="0"/>
          </a:p>
          <a:p>
            <a:pPr marL="0" indent="0">
              <a:buNone/>
            </a:pPr>
            <a:r>
              <a:rPr lang="en-GB" sz="2000" i="1" dirty="0" smtClean="0"/>
              <a:t>Following ‘1’ then ‘1’ takes us to </a:t>
            </a:r>
            <a:r>
              <a:rPr lang="en-GB" sz="2000" b="1" i="1" dirty="0" smtClean="0">
                <a:solidFill>
                  <a:srgbClr val="FF0000"/>
                </a:solidFill>
              </a:rPr>
              <a:t>a</a:t>
            </a:r>
            <a:r>
              <a:rPr lang="en-GB" sz="2000" dirty="0" smtClean="0"/>
              <a:t>.</a:t>
            </a:r>
            <a:endParaRPr lang="en-GB" sz="2000" dirty="0"/>
          </a:p>
          <a:p>
            <a:pPr marL="0" indent="0">
              <a:buNone/>
            </a:pPr>
            <a:endParaRPr lang="en-GB" sz="2000" dirty="0"/>
          </a:p>
        </p:txBody>
      </p:sp>
      <p:cxnSp>
        <p:nvCxnSpPr>
          <p:cNvPr id="4" name="Straight Arrow Connector 3"/>
          <p:cNvCxnSpPr/>
          <p:nvPr/>
        </p:nvCxnSpPr>
        <p:spPr>
          <a:xfrm rot="-180000" flipV="1">
            <a:off x="4176000" y="2448000"/>
            <a:ext cx="432048" cy="540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5004048" y="2204864"/>
            <a:ext cx="432048" cy="23220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628650" y="395293"/>
            <a:ext cx="7886700" cy="461665"/>
          </a:xfrm>
          <a:prstGeom prst="rect">
            <a:avLst/>
          </a:prstGeom>
          <a:solidFill>
            <a:schemeClr val="accent1"/>
          </a:solidFill>
        </p:spPr>
        <p:txBody>
          <a:bodyPr anchor="ctr" anchorCtr="0">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400" dirty="0">
                <a:solidFill>
                  <a:schemeClr val="bg1"/>
                </a:solidFill>
              </a:rPr>
              <a:t>Decoding with the Huffman method – worked example</a:t>
            </a:r>
          </a:p>
        </p:txBody>
      </p:sp>
    </p:spTree>
    <p:extLst>
      <p:ext uri="{BB962C8B-B14F-4D97-AF65-F5344CB8AC3E}">
        <p14:creationId xmlns:p14="http://schemas.microsoft.com/office/powerpoint/2010/main" val="274623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159" y="1949573"/>
            <a:ext cx="4867275" cy="3390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2"/>
          <p:cNvSpPr txBox="1">
            <a:spLocks/>
          </p:cNvSpPr>
          <p:nvPr/>
        </p:nvSpPr>
        <p:spPr>
          <a:xfrm>
            <a:off x="628650" y="1196751"/>
            <a:ext cx="3009509" cy="2880321"/>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Second character</a:t>
            </a:r>
            <a:endParaRPr lang="en-GB" sz="2400" b="1" dirty="0">
              <a:solidFill>
                <a:schemeClr val="accent1"/>
              </a:solidFill>
            </a:endParaRPr>
          </a:p>
          <a:p>
            <a:pPr marL="0" indent="0">
              <a:buNone/>
            </a:pPr>
            <a:r>
              <a:rPr lang="en-GB" sz="2000" dirty="0" smtClean="0"/>
              <a:t>Move to the next set of digits:</a:t>
            </a:r>
          </a:p>
          <a:p>
            <a:pPr marL="0" indent="0">
              <a:buNone/>
            </a:pPr>
            <a:endParaRPr lang="en-GB" sz="2000" dirty="0"/>
          </a:p>
          <a:p>
            <a:pPr marL="0" indent="0">
              <a:buNone/>
            </a:pPr>
            <a:r>
              <a:rPr lang="en-GB" sz="2000" b="1" strike="sngStrike" dirty="0" smtClean="0"/>
              <a:t>11</a:t>
            </a:r>
            <a:r>
              <a:rPr lang="en-GB" sz="2000" b="1" dirty="0" smtClean="0">
                <a:solidFill>
                  <a:srgbClr val="FF0000"/>
                </a:solidFill>
              </a:rPr>
              <a:t>0111</a:t>
            </a:r>
            <a:r>
              <a:rPr lang="en-GB" sz="2000" b="1" dirty="0" smtClean="0"/>
              <a:t>001101100001000100110000001101000110010110 </a:t>
            </a:r>
          </a:p>
          <a:p>
            <a:pPr marL="0" indent="0">
              <a:buNone/>
            </a:pPr>
            <a:endParaRPr lang="en-GB" sz="2000" b="1" dirty="0"/>
          </a:p>
          <a:p>
            <a:pPr marL="0" indent="0">
              <a:buNone/>
            </a:pPr>
            <a:r>
              <a:rPr lang="en-GB" sz="2000" b="1" i="1" dirty="0" smtClean="0"/>
              <a:t>= </a:t>
            </a:r>
            <a:r>
              <a:rPr lang="en-GB" sz="2000" b="1" i="1" dirty="0" smtClean="0">
                <a:solidFill>
                  <a:srgbClr val="FF0000"/>
                </a:solidFill>
              </a:rPr>
              <a:t>an</a:t>
            </a:r>
          </a:p>
        </p:txBody>
      </p:sp>
      <p:cxnSp>
        <p:nvCxnSpPr>
          <p:cNvPr id="4" name="Straight Arrow Connector 3"/>
          <p:cNvCxnSpPr/>
          <p:nvPr/>
        </p:nvCxnSpPr>
        <p:spPr>
          <a:xfrm rot="360000">
            <a:off x="4140000" y="2996952"/>
            <a:ext cx="504056" cy="756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5004048" y="3212976"/>
            <a:ext cx="432048" cy="60893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5819768" y="2852936"/>
            <a:ext cx="408416" cy="36004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660232" y="2624718"/>
            <a:ext cx="432048" cy="19623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628650" y="395293"/>
            <a:ext cx="7886700" cy="461665"/>
          </a:xfrm>
          <a:prstGeom prst="rect">
            <a:avLst/>
          </a:prstGeom>
          <a:solidFill>
            <a:schemeClr val="accent1"/>
          </a:solidFill>
        </p:spPr>
        <p:txBody>
          <a:bodyPr anchor="ctr" anchorCtr="0">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400" dirty="0">
                <a:solidFill>
                  <a:schemeClr val="bg1"/>
                </a:solidFill>
              </a:rPr>
              <a:t>Decoding with the Huffman method – worked example</a:t>
            </a:r>
          </a:p>
        </p:txBody>
      </p:sp>
    </p:spTree>
    <p:extLst>
      <p:ext uri="{BB962C8B-B14F-4D97-AF65-F5344CB8AC3E}">
        <p14:creationId xmlns:p14="http://schemas.microsoft.com/office/powerpoint/2010/main" val="977863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159" y="1949573"/>
            <a:ext cx="4867275" cy="3390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2"/>
          <p:cNvSpPr txBox="1">
            <a:spLocks/>
          </p:cNvSpPr>
          <p:nvPr/>
        </p:nvSpPr>
        <p:spPr>
          <a:xfrm>
            <a:off x="628649" y="1196752"/>
            <a:ext cx="3009510" cy="477430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Third character</a:t>
            </a:r>
            <a:endParaRPr lang="en-GB" sz="2400" b="1" dirty="0">
              <a:solidFill>
                <a:schemeClr val="accent1"/>
              </a:solidFill>
            </a:endParaRPr>
          </a:p>
          <a:p>
            <a:pPr marL="0" indent="0">
              <a:buNone/>
            </a:pPr>
            <a:r>
              <a:rPr lang="en-GB" sz="2000" dirty="0" smtClean="0"/>
              <a:t>Continue the previous process – this time we find a space character…</a:t>
            </a:r>
          </a:p>
          <a:p>
            <a:pPr marL="0" indent="0">
              <a:buNone/>
            </a:pPr>
            <a:endParaRPr lang="en-GB" sz="2000" dirty="0"/>
          </a:p>
          <a:p>
            <a:pPr marL="0" indent="0">
              <a:buNone/>
            </a:pPr>
            <a:r>
              <a:rPr lang="en-GB" sz="2000" b="1" strike="sngStrike" dirty="0" smtClean="0"/>
              <a:t>110111</a:t>
            </a:r>
            <a:r>
              <a:rPr lang="en-GB" sz="2000" b="1" dirty="0" smtClean="0">
                <a:solidFill>
                  <a:srgbClr val="FF0000"/>
                </a:solidFill>
              </a:rPr>
              <a:t>001</a:t>
            </a:r>
            <a:r>
              <a:rPr lang="en-GB" sz="2000" b="1" dirty="0" smtClean="0"/>
              <a:t>101100001000100110000001101000110010110 </a:t>
            </a:r>
          </a:p>
          <a:p>
            <a:pPr marL="0" indent="0">
              <a:buNone/>
            </a:pPr>
            <a:endParaRPr lang="en-GB" sz="2000" b="1" dirty="0"/>
          </a:p>
          <a:p>
            <a:pPr marL="0" indent="0">
              <a:buNone/>
            </a:pPr>
            <a:r>
              <a:rPr lang="en-GB" sz="2000" b="1" i="1" dirty="0"/>
              <a:t>= </a:t>
            </a:r>
            <a:r>
              <a:rPr lang="en-GB" sz="2000" b="1" i="1" dirty="0">
                <a:solidFill>
                  <a:srgbClr val="FF0000"/>
                </a:solidFill>
              </a:rPr>
              <a:t>an</a:t>
            </a:r>
          </a:p>
          <a:p>
            <a:pPr marL="0" indent="0">
              <a:buNone/>
            </a:pPr>
            <a:endParaRPr lang="en-GB" sz="2000" b="1" dirty="0"/>
          </a:p>
          <a:p>
            <a:pPr marL="0" indent="0">
              <a:buNone/>
            </a:pPr>
            <a:endParaRPr lang="en-GB" sz="2000" dirty="0"/>
          </a:p>
          <a:p>
            <a:pPr marL="0" indent="0">
              <a:buNone/>
            </a:pPr>
            <a:endParaRPr lang="en-GB" sz="2000" dirty="0"/>
          </a:p>
        </p:txBody>
      </p:sp>
      <p:cxnSp>
        <p:nvCxnSpPr>
          <p:cNvPr id="4" name="Straight Arrow Connector 3"/>
          <p:cNvCxnSpPr/>
          <p:nvPr/>
        </p:nvCxnSpPr>
        <p:spPr>
          <a:xfrm rot="120000">
            <a:off x="4176000" y="2996952"/>
            <a:ext cx="432048" cy="7920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5004048" y="3805218"/>
            <a:ext cx="432048" cy="645595"/>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20000" flipV="1">
            <a:off x="5814000" y="4221087"/>
            <a:ext cx="448712" cy="22972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628650" y="395293"/>
            <a:ext cx="7886700" cy="461665"/>
          </a:xfrm>
          <a:prstGeom prst="rect">
            <a:avLst/>
          </a:prstGeom>
          <a:solidFill>
            <a:schemeClr val="accent1"/>
          </a:solidFill>
        </p:spPr>
        <p:txBody>
          <a:bodyPr anchor="ctr" anchorCtr="0">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400" dirty="0">
                <a:solidFill>
                  <a:schemeClr val="bg1"/>
                </a:solidFill>
              </a:rPr>
              <a:t>Decoding with the Huffman method – worked example</a:t>
            </a:r>
          </a:p>
        </p:txBody>
      </p:sp>
    </p:spTree>
    <p:extLst>
      <p:ext uri="{BB962C8B-B14F-4D97-AF65-F5344CB8AC3E}">
        <p14:creationId xmlns:p14="http://schemas.microsoft.com/office/powerpoint/2010/main" val="395169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159" y="1949573"/>
            <a:ext cx="4867275" cy="3390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2"/>
          <p:cNvSpPr txBox="1">
            <a:spLocks/>
          </p:cNvSpPr>
          <p:nvPr/>
        </p:nvSpPr>
        <p:spPr>
          <a:xfrm>
            <a:off x="628650" y="1196752"/>
            <a:ext cx="3009509" cy="302433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Fourth character</a:t>
            </a:r>
            <a:endParaRPr lang="en-GB" sz="2400" b="1" dirty="0">
              <a:solidFill>
                <a:schemeClr val="accent1"/>
              </a:solidFill>
            </a:endParaRPr>
          </a:p>
          <a:p>
            <a:pPr marL="0" indent="0">
              <a:buNone/>
            </a:pPr>
            <a:r>
              <a:rPr lang="en-GB" sz="2000" b="1" strike="sngStrike" dirty="0" smtClean="0"/>
              <a:t>110111001</a:t>
            </a:r>
            <a:r>
              <a:rPr lang="en-GB" sz="2000" b="1" dirty="0" smtClean="0">
                <a:solidFill>
                  <a:srgbClr val="FF0000"/>
                </a:solidFill>
              </a:rPr>
              <a:t>10</a:t>
            </a:r>
            <a:r>
              <a:rPr lang="en-GB" sz="2000" b="1" dirty="0" smtClean="0"/>
              <a:t>1100001000100110000001101000110010110 </a:t>
            </a:r>
          </a:p>
          <a:p>
            <a:pPr marL="0" indent="0">
              <a:buNone/>
            </a:pPr>
            <a:endParaRPr lang="en-GB" sz="2000" b="1" dirty="0"/>
          </a:p>
          <a:p>
            <a:pPr marL="0" indent="0">
              <a:buNone/>
            </a:pPr>
            <a:r>
              <a:rPr lang="en-GB" sz="2000" b="1" i="1" dirty="0"/>
              <a:t>= </a:t>
            </a:r>
            <a:r>
              <a:rPr lang="en-GB" sz="2000" b="1" i="1" dirty="0" smtClean="0">
                <a:solidFill>
                  <a:srgbClr val="FF0000"/>
                </a:solidFill>
              </a:rPr>
              <a:t>an e</a:t>
            </a:r>
            <a:endParaRPr lang="en-GB" sz="2000" b="1" i="1" dirty="0">
              <a:solidFill>
                <a:srgbClr val="FF0000"/>
              </a:solidFill>
            </a:endParaRPr>
          </a:p>
          <a:p>
            <a:pPr marL="0" indent="0">
              <a:buNone/>
            </a:pPr>
            <a:endParaRPr lang="en-GB" sz="2000" b="1" dirty="0"/>
          </a:p>
          <a:p>
            <a:pPr marL="0" indent="0">
              <a:buNone/>
            </a:pPr>
            <a:r>
              <a:rPr lang="en-GB" sz="2000" dirty="0" smtClean="0"/>
              <a:t>Continue until no binary digits remain.</a:t>
            </a:r>
            <a:endParaRPr lang="en-GB" sz="2000" dirty="0"/>
          </a:p>
          <a:p>
            <a:pPr marL="0" indent="0">
              <a:buNone/>
            </a:pPr>
            <a:endParaRPr lang="en-GB" sz="2000" dirty="0"/>
          </a:p>
        </p:txBody>
      </p:sp>
      <p:sp>
        <p:nvSpPr>
          <p:cNvPr id="7" name="Title 1"/>
          <p:cNvSpPr txBox="1">
            <a:spLocks/>
          </p:cNvSpPr>
          <p:nvPr/>
        </p:nvSpPr>
        <p:spPr>
          <a:xfrm>
            <a:off x="628650" y="395293"/>
            <a:ext cx="7886700" cy="461665"/>
          </a:xfrm>
          <a:prstGeom prst="rect">
            <a:avLst/>
          </a:prstGeom>
          <a:solidFill>
            <a:schemeClr val="accent1"/>
          </a:solidFill>
        </p:spPr>
        <p:txBody>
          <a:bodyPr anchor="ctr" anchorCtr="0">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400" dirty="0">
                <a:solidFill>
                  <a:schemeClr val="bg1"/>
                </a:solidFill>
              </a:rPr>
              <a:t>Decoding with the Huffman method – worked example</a:t>
            </a:r>
          </a:p>
        </p:txBody>
      </p:sp>
      <p:cxnSp>
        <p:nvCxnSpPr>
          <p:cNvPr id="10" name="Straight Arrow Connector 9"/>
          <p:cNvCxnSpPr/>
          <p:nvPr/>
        </p:nvCxnSpPr>
        <p:spPr>
          <a:xfrm rot="-180000" flipV="1">
            <a:off x="4176000" y="2448000"/>
            <a:ext cx="432048" cy="540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20000">
            <a:off x="5004049" y="2412000"/>
            <a:ext cx="432047" cy="19984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8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052736"/>
            <a:ext cx="7886701" cy="2774315"/>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Look at the table.</a:t>
            </a:r>
          </a:p>
          <a:p>
            <a:pPr marL="0" indent="0">
              <a:buNone/>
            </a:pPr>
            <a:endParaRPr lang="en-GB" sz="2400" dirty="0" smtClean="0"/>
          </a:p>
          <a:p>
            <a:pPr marL="0" indent="0">
              <a:buNone/>
            </a:pPr>
            <a:r>
              <a:rPr lang="en-GB" sz="2400" dirty="0" smtClean="0"/>
              <a:t>You can see that the characters at the top generally:</a:t>
            </a:r>
          </a:p>
          <a:p>
            <a:pPr marL="0" indent="0">
              <a:buNone/>
            </a:pPr>
            <a:endParaRPr lang="en-GB" sz="1800" dirty="0" smtClean="0"/>
          </a:p>
          <a:p>
            <a:pPr>
              <a:buClr>
                <a:schemeClr val="accent1"/>
              </a:buClr>
              <a:buFont typeface="Arial" panose="020B0604020202020204" pitchFamily="34" charset="0"/>
              <a:buChar char="•"/>
            </a:pPr>
            <a:r>
              <a:rPr lang="en-GB" sz="2400" dirty="0" smtClean="0"/>
              <a:t>appear most frequently</a:t>
            </a:r>
          </a:p>
          <a:p>
            <a:pPr>
              <a:buClr>
                <a:schemeClr val="accent1"/>
              </a:buClr>
              <a:buFont typeface="Arial" panose="020B0604020202020204" pitchFamily="34" charset="0"/>
              <a:buChar char="•"/>
            </a:pPr>
            <a:r>
              <a:rPr lang="en-GB" sz="2400" dirty="0"/>
              <a:t>h</a:t>
            </a:r>
            <a:r>
              <a:rPr lang="en-GB" sz="2400" dirty="0" smtClean="0"/>
              <a:t>ave short binary representations.</a:t>
            </a:r>
          </a:p>
          <a:p>
            <a:pPr marL="0" indent="0">
              <a:buNone/>
            </a:pPr>
            <a:endParaRPr lang="en-GB" sz="2400" dirty="0"/>
          </a:p>
          <a:p>
            <a:pPr marL="0" indent="0">
              <a:buNone/>
            </a:pPr>
            <a:r>
              <a:rPr lang="en-GB" sz="2400" dirty="0"/>
              <a:t>This is the </a:t>
            </a:r>
            <a:r>
              <a:rPr lang="en-GB" sz="2400" dirty="0" smtClean="0"/>
              <a:t>advantage </a:t>
            </a:r>
            <a:r>
              <a:rPr lang="en-GB" sz="2400" dirty="0"/>
              <a:t>of </a:t>
            </a:r>
            <a:r>
              <a:rPr lang="en-GB" sz="2400" dirty="0" smtClean="0"/>
              <a:t>Huffman coding.</a:t>
            </a:r>
            <a:endParaRPr lang="en-GB" sz="2400" dirty="0"/>
          </a:p>
        </p:txBody>
      </p:sp>
      <p:sp>
        <p:nvSpPr>
          <p:cNvPr id="6" name="Content Placeholder 2"/>
          <p:cNvSpPr txBox="1">
            <a:spLocks/>
          </p:cNvSpPr>
          <p:nvPr/>
        </p:nvSpPr>
        <p:spPr>
          <a:xfrm>
            <a:off x="1907704" y="5265204"/>
            <a:ext cx="6552728" cy="936103"/>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600" dirty="0" smtClean="0"/>
          </a:p>
          <a:p>
            <a:pPr marL="0" indent="0">
              <a:buNone/>
            </a:pPr>
            <a:endParaRPr lang="en-GB" sz="1600" dirty="0"/>
          </a:p>
          <a:p>
            <a:pPr marL="0" indent="0">
              <a:buNone/>
            </a:pPr>
            <a:endParaRPr lang="en-GB" sz="1600" dirty="0"/>
          </a:p>
          <a:p>
            <a:pPr marL="0" indent="0">
              <a:buNone/>
            </a:pPr>
            <a:endParaRPr lang="en-GB" sz="1600" dirty="0" smtClean="0"/>
          </a:p>
          <a:p>
            <a:pPr marL="0" indent="0">
              <a:buNone/>
            </a:pPr>
            <a:endParaRPr lang="en-GB" sz="1800" dirty="0" smtClean="0"/>
          </a:p>
          <a:p>
            <a:pPr marL="0" indent="0">
              <a:buNone/>
            </a:pPr>
            <a:endParaRPr lang="en-GB" sz="1800" dirty="0"/>
          </a:p>
          <a:p>
            <a:pPr marL="0" indent="0">
              <a:buNone/>
            </a:pPr>
            <a:endParaRPr lang="en-GB" sz="1800" dirty="0"/>
          </a:p>
        </p:txBody>
      </p:sp>
      <p:sp>
        <p:nvSpPr>
          <p:cNvPr id="7"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rPr>
              <a:t>Huffman coding – conclusion</a:t>
            </a:r>
          </a:p>
        </p:txBody>
      </p:sp>
      <p:sp>
        <p:nvSpPr>
          <p:cNvPr id="3" name="Rectangle 2"/>
          <p:cNvSpPr/>
          <p:nvPr/>
        </p:nvSpPr>
        <p:spPr>
          <a:xfrm>
            <a:off x="628650" y="4509120"/>
            <a:ext cx="4663430" cy="1569660"/>
          </a:xfrm>
          <a:prstGeom prst="rect">
            <a:avLst/>
          </a:prstGeom>
        </p:spPr>
        <p:txBody>
          <a:bodyPr wrap="square">
            <a:spAutoFit/>
          </a:bodyPr>
          <a:lstStyle/>
          <a:p>
            <a:pPr marL="0" indent="0">
              <a:buNone/>
            </a:pPr>
            <a:r>
              <a:rPr lang="en-GB" sz="2400" dirty="0">
                <a:solidFill>
                  <a:srgbClr val="FF0000"/>
                </a:solidFill>
                <a:latin typeface="+mn-lt"/>
              </a:rPr>
              <a:t>If conventional ASCII uses </a:t>
            </a:r>
            <a:r>
              <a:rPr lang="en-GB" sz="2400" dirty="0" smtClean="0">
                <a:solidFill>
                  <a:srgbClr val="FF0000"/>
                </a:solidFill>
                <a:latin typeface="+mn-lt"/>
              </a:rPr>
              <a:t>eight bits </a:t>
            </a:r>
            <a:r>
              <a:rPr lang="en-GB" sz="2400" dirty="0">
                <a:solidFill>
                  <a:srgbClr val="FF0000"/>
                </a:solidFill>
                <a:latin typeface="+mn-lt"/>
              </a:rPr>
              <a:t>to represent a </a:t>
            </a:r>
            <a:r>
              <a:rPr lang="en-GB" sz="2400" dirty="0" smtClean="0">
                <a:solidFill>
                  <a:srgbClr val="FF0000"/>
                </a:solidFill>
                <a:latin typeface="+mn-lt"/>
              </a:rPr>
              <a:t>character</a:t>
            </a:r>
            <a:r>
              <a:rPr lang="en-GB" sz="2400" dirty="0">
                <a:solidFill>
                  <a:srgbClr val="FF0000"/>
                </a:solidFill>
                <a:latin typeface="+mn-lt"/>
              </a:rPr>
              <a:t>. Huffman coding can reduce that to as </a:t>
            </a:r>
            <a:r>
              <a:rPr lang="en-GB" sz="2400" dirty="0" smtClean="0">
                <a:solidFill>
                  <a:srgbClr val="FF0000"/>
                </a:solidFill>
                <a:latin typeface="+mn-lt"/>
              </a:rPr>
              <a:t>little </a:t>
            </a:r>
            <a:r>
              <a:rPr lang="en-GB" sz="2400" dirty="0">
                <a:solidFill>
                  <a:srgbClr val="FF0000"/>
                </a:solidFill>
                <a:latin typeface="+mn-lt"/>
              </a:rPr>
              <a:t>as </a:t>
            </a:r>
            <a:r>
              <a:rPr lang="en-GB" sz="2400" dirty="0" smtClean="0">
                <a:solidFill>
                  <a:srgbClr val="FF0000"/>
                </a:solidFill>
                <a:latin typeface="+mn-lt"/>
              </a:rPr>
              <a:t>two </a:t>
            </a:r>
            <a:r>
              <a:rPr lang="en-GB" sz="2400" dirty="0">
                <a:solidFill>
                  <a:srgbClr val="FF0000"/>
                </a:solidFill>
                <a:latin typeface="+mn-lt"/>
              </a:rPr>
              <a:t>bits.</a:t>
            </a:r>
          </a:p>
        </p:txBody>
      </p:sp>
      <p:graphicFrame>
        <p:nvGraphicFramePr>
          <p:cNvPr id="5" name="Table 4"/>
          <p:cNvGraphicFramePr>
            <a:graphicFrameLocks noGrp="1"/>
          </p:cNvGraphicFramePr>
          <p:nvPr>
            <p:extLst>
              <p:ext uri="{D42A27DB-BD31-4B8C-83A1-F6EECF244321}">
                <p14:modId xmlns:p14="http://schemas.microsoft.com/office/powerpoint/2010/main" val="3852381604"/>
              </p:ext>
            </p:extLst>
          </p:nvPr>
        </p:nvGraphicFramePr>
        <p:xfrm>
          <a:off x="6660430" y="2439893"/>
          <a:ext cx="1800002" cy="3708400"/>
        </p:xfrm>
        <a:graphic>
          <a:graphicData uri="http://schemas.openxmlformats.org/drawingml/2006/table">
            <a:tbl>
              <a:tblPr firstRow="1" bandRow="1">
                <a:tableStyleId>{5C22544A-7EE6-4342-B048-85BDC9FD1C3A}</a:tableStyleId>
              </a:tblPr>
              <a:tblGrid>
                <a:gridCol w="864096"/>
                <a:gridCol w="935906"/>
              </a:tblGrid>
              <a:tr h="370840">
                <a:tc>
                  <a:txBody>
                    <a:bodyPr/>
                    <a:lstStyle/>
                    <a:p>
                      <a:r>
                        <a:rPr lang="en-GB" sz="1600" b="1" i="1" dirty="0" smtClean="0">
                          <a:solidFill>
                            <a:schemeClr val="tx1"/>
                          </a:solidFill>
                          <a:latin typeface="+mn-lt"/>
                        </a:rPr>
                        <a:t>l</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0101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m</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0100</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n</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0111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p</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0110</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s</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00001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x</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00000</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y</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0001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space</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001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a</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11</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r>
                        <a:rPr lang="en-GB" sz="1600" b="1" i="1" dirty="0" smtClean="0">
                          <a:solidFill>
                            <a:schemeClr val="tx1"/>
                          </a:solidFill>
                          <a:latin typeface="+mn-lt"/>
                        </a:rPr>
                        <a:t>e</a:t>
                      </a:r>
                      <a:endParaRPr lang="en-GB" sz="1600" b="1" i="1"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r>
                        <a:rPr lang="en-GB" sz="1600" b="0" dirty="0" smtClean="0">
                          <a:solidFill>
                            <a:schemeClr val="tx1"/>
                          </a:solidFill>
                          <a:latin typeface="+mn-lt"/>
                        </a:rPr>
                        <a:t>10</a:t>
                      </a:r>
                      <a:endParaRPr lang="en-GB" sz="1600" b="0" dirty="0">
                        <a:solidFill>
                          <a:schemeClr val="tx1"/>
                        </a:solidFill>
                        <a:latin typeface="+mn-lt"/>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276456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628650" y="1196752"/>
            <a:ext cx="7886700" cy="352839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Note: Huffman coding method will incur some ‘overhead’ when used. </a:t>
            </a:r>
          </a:p>
          <a:p>
            <a:pPr marL="0" indent="0">
              <a:buNone/>
            </a:pPr>
            <a:endParaRPr lang="en-GB" sz="1800" dirty="0"/>
          </a:p>
          <a:p>
            <a:pPr marL="0" indent="0">
              <a:buNone/>
            </a:pPr>
            <a:r>
              <a:rPr lang="en-GB" sz="2400" b="1" dirty="0" smtClean="0">
                <a:solidFill>
                  <a:schemeClr val="accent1"/>
                </a:solidFill>
              </a:rPr>
              <a:t>What do you think this is?</a:t>
            </a:r>
          </a:p>
          <a:p>
            <a:pPr marL="0" indent="0">
              <a:buNone/>
            </a:pPr>
            <a:endParaRPr lang="en-GB" sz="1800" dirty="0"/>
          </a:p>
          <a:p>
            <a:pPr marL="0" indent="0">
              <a:buNone/>
            </a:pPr>
            <a:r>
              <a:rPr lang="en-GB" sz="2400" dirty="0"/>
              <a:t>I</a:t>
            </a:r>
            <a:r>
              <a:rPr lang="en-GB" sz="2400" dirty="0" smtClean="0"/>
              <a:t>t is necessary to transmit a representation of the encoding ‘tree’ along with the encoded data. Each Huffman tree is unique as it is dependent upon the piece of text which it used to encode.</a:t>
            </a:r>
          </a:p>
          <a:p>
            <a:pPr marL="0" indent="0">
              <a:buNone/>
            </a:pPr>
            <a:endParaRPr lang="en-GB" sz="2400" dirty="0"/>
          </a:p>
          <a:p>
            <a:pPr marL="0" indent="0">
              <a:buNone/>
            </a:pPr>
            <a:endParaRPr lang="en-GB" sz="2400" dirty="0"/>
          </a:p>
        </p:txBody>
      </p:sp>
      <p:sp>
        <p:nvSpPr>
          <p:cNvPr id="6" name="Content Placeholder 2"/>
          <p:cNvSpPr txBox="1">
            <a:spLocks/>
          </p:cNvSpPr>
          <p:nvPr/>
        </p:nvSpPr>
        <p:spPr>
          <a:xfrm>
            <a:off x="1907704" y="5265204"/>
            <a:ext cx="6552728" cy="936103"/>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600" dirty="0" smtClean="0"/>
          </a:p>
          <a:p>
            <a:pPr marL="0" indent="0">
              <a:buNone/>
            </a:pPr>
            <a:endParaRPr lang="en-GB" sz="1600" dirty="0"/>
          </a:p>
          <a:p>
            <a:pPr marL="0" indent="0">
              <a:buNone/>
            </a:pPr>
            <a:endParaRPr lang="en-GB" sz="1600" dirty="0"/>
          </a:p>
          <a:p>
            <a:pPr marL="0" indent="0">
              <a:buNone/>
            </a:pPr>
            <a:endParaRPr lang="en-GB" sz="1600" dirty="0" smtClean="0"/>
          </a:p>
          <a:p>
            <a:pPr marL="0" indent="0">
              <a:buNone/>
            </a:pPr>
            <a:endParaRPr lang="en-GB" sz="1800" dirty="0" smtClean="0"/>
          </a:p>
          <a:p>
            <a:pPr marL="0" indent="0">
              <a:buNone/>
            </a:pPr>
            <a:endParaRPr lang="en-GB" sz="1800" dirty="0"/>
          </a:p>
          <a:p>
            <a:pPr marL="0" indent="0">
              <a:buNone/>
            </a:pPr>
            <a:endParaRPr lang="en-GB" sz="1800" dirty="0"/>
          </a:p>
        </p:txBody>
      </p:sp>
      <p:sp>
        <p:nvSpPr>
          <p:cNvPr id="7" name="Content Placeholder 2"/>
          <p:cNvSpPr txBox="1">
            <a:spLocks/>
          </p:cNvSpPr>
          <p:nvPr/>
        </p:nvSpPr>
        <p:spPr>
          <a:xfrm>
            <a:off x="628650" y="4977172"/>
            <a:ext cx="7886700" cy="828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solidFill>
                  <a:schemeClr val="bg1"/>
                </a:solidFill>
              </a:rPr>
              <a:t>The Huffman method works best when there is a good distribution of frequently occurring ‘common’ characters.</a:t>
            </a:r>
            <a:endParaRPr lang="en-GB" sz="2400" dirty="0">
              <a:solidFill>
                <a:schemeClr val="bg1"/>
              </a:solidFill>
            </a:endParaRPr>
          </a:p>
        </p:txBody>
      </p:sp>
      <p:sp>
        <p:nvSpPr>
          <p:cNvPr id="9"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rPr>
              <a:t>Huffman coding – conclusion</a:t>
            </a:r>
          </a:p>
        </p:txBody>
      </p:sp>
    </p:spTree>
    <p:extLst>
      <p:ext uri="{BB962C8B-B14F-4D97-AF65-F5344CB8AC3E}">
        <p14:creationId xmlns:p14="http://schemas.microsoft.com/office/powerpoint/2010/main" val="30984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animEffect transition="in" filter="fade">
                                      <p:cBhvr>
                                        <p:cTn id="15" dur="500"/>
                                        <p:tgtEl>
                                          <p:spTgt spid="7">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To round things off…</a:t>
            </a:r>
          </a:p>
        </p:txBody>
      </p:sp>
      <p:sp>
        <p:nvSpPr>
          <p:cNvPr id="7" name="Content Placeholder 2"/>
          <p:cNvSpPr txBox="1">
            <a:spLocks/>
          </p:cNvSpPr>
          <p:nvPr/>
        </p:nvSpPr>
        <p:spPr>
          <a:xfrm>
            <a:off x="2464420" y="1666895"/>
            <a:ext cx="4232249"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defPPr>
              <a:defRPr lang="en-US"/>
            </a:defPPr>
            <a:lvl1pPr algn="ctr">
              <a:defRPr sz="2400" b="1">
                <a:solidFill>
                  <a:schemeClr val="bg1"/>
                </a:solidFill>
                <a:latin typeface="+mn-lt"/>
              </a:defRPr>
            </a:lvl1pPr>
            <a:lvl2pPr>
              <a:defRPr>
                <a:solidFill>
                  <a:schemeClr val="lt1"/>
                </a:solidFill>
                <a:latin typeface="+mn-lt"/>
              </a:defRPr>
            </a:lvl2pPr>
            <a:lvl3pPr>
              <a:defRPr>
                <a:solidFill>
                  <a:schemeClr val="lt1"/>
                </a:solidFill>
                <a:latin typeface="+mn-lt"/>
              </a:defRPr>
            </a:lvl3pPr>
            <a:lvl4pPr>
              <a:defRPr>
                <a:solidFill>
                  <a:schemeClr val="lt1"/>
                </a:solidFill>
                <a:latin typeface="+mn-lt"/>
              </a:defRPr>
            </a:lvl4pPr>
            <a:lvl5pPr>
              <a:defRPr>
                <a:solidFill>
                  <a:schemeClr val="lt1"/>
                </a:solidFill>
                <a:latin typeface="+mn-lt"/>
              </a:defRPr>
            </a:lvl5pPr>
            <a:lvl6pPr>
              <a:defRPr>
                <a:solidFill>
                  <a:schemeClr val="lt1"/>
                </a:solidFill>
                <a:latin typeface="+mn-lt"/>
              </a:defRPr>
            </a:lvl6pPr>
            <a:lvl7pPr>
              <a:defRPr>
                <a:solidFill>
                  <a:schemeClr val="lt1"/>
                </a:solidFill>
                <a:latin typeface="+mn-lt"/>
              </a:defRPr>
            </a:lvl7pPr>
            <a:lvl8pPr>
              <a:defRPr>
                <a:solidFill>
                  <a:schemeClr val="lt1"/>
                </a:solidFill>
                <a:latin typeface="+mn-lt"/>
              </a:defRPr>
            </a:lvl8pPr>
            <a:lvl9pPr>
              <a:defRPr>
                <a:solidFill>
                  <a:schemeClr val="lt1"/>
                </a:solidFill>
                <a:latin typeface="+mn-lt"/>
              </a:defRPr>
            </a:lvl9pPr>
          </a:lstStyle>
          <a:p>
            <a:r>
              <a:rPr lang="en-GB" dirty="0"/>
              <a:t>Complete Quiz 2 and Quiz 3</a:t>
            </a:r>
          </a:p>
        </p:txBody>
      </p:sp>
    </p:spTree>
    <p:extLst>
      <p:ext uri="{BB962C8B-B14F-4D97-AF65-F5344CB8AC3E}">
        <p14:creationId xmlns:p14="http://schemas.microsoft.com/office/powerpoint/2010/main" val="702080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3383210307"/>
              </p:ext>
            </p:extLst>
          </p:nvPr>
        </p:nvGraphicFramePr>
        <p:xfrm>
          <a:off x="899592" y="1340768"/>
          <a:ext cx="7488832"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28650" y="1196752"/>
            <a:ext cx="1656223" cy="461665"/>
          </a:xfrm>
          <a:prstGeom prst="rect">
            <a:avLst/>
          </a:prstGeom>
        </p:spPr>
        <p:txBody>
          <a:bodyPr wrap="none">
            <a:spAutoFit/>
          </a:bodyPr>
          <a:lstStyle/>
          <a:p>
            <a:pPr marL="0" indent="0">
              <a:buNone/>
            </a:pPr>
            <a:r>
              <a:rPr lang="en-GB" sz="2400" dirty="0">
                <a:latin typeface="+mn-lt"/>
              </a:rPr>
              <a:t>Be able </a:t>
            </a:r>
            <a:r>
              <a:rPr lang="en-GB" sz="2400" dirty="0" smtClean="0">
                <a:latin typeface="+mn-lt"/>
              </a:rPr>
              <a:t>to:</a:t>
            </a:r>
            <a:endParaRPr lang="en-GB" sz="2400" dirty="0">
              <a:latin typeface="+mn-lt"/>
            </a:endParaRPr>
          </a:p>
        </p:txBody>
      </p:sp>
    </p:spTree>
    <p:extLst>
      <p:ext uri="{BB962C8B-B14F-4D97-AF65-F5344CB8AC3E}">
        <p14:creationId xmlns:p14="http://schemas.microsoft.com/office/powerpoint/2010/main" val="3805389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Introduction</a:t>
            </a:r>
            <a:endParaRPr lang="en-GB" sz="2800" dirty="0">
              <a:solidFill>
                <a:schemeClr val="bg1"/>
              </a:solidFill>
              <a:latin typeface="+mn-lt"/>
            </a:endParaRPr>
          </a:p>
        </p:txBody>
      </p:sp>
      <p:sp>
        <p:nvSpPr>
          <p:cNvPr id="3" name="Content Placeholder 2"/>
          <p:cNvSpPr txBox="1">
            <a:spLocks/>
          </p:cNvSpPr>
          <p:nvPr/>
        </p:nvSpPr>
        <p:spPr>
          <a:xfrm>
            <a:off x="628650" y="1199430"/>
            <a:ext cx="7886700" cy="280563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solidFill>
                  <a:schemeClr val="accent1"/>
                </a:solidFill>
              </a:rPr>
              <a:t>Continuing the theme of data compression…</a:t>
            </a:r>
            <a:endParaRPr lang="en-GB" sz="2400" dirty="0" smtClean="0">
              <a:solidFill>
                <a:schemeClr val="accent1"/>
              </a:solidFill>
            </a:endParaRPr>
          </a:p>
        </p:txBody>
      </p:sp>
      <p:sp>
        <p:nvSpPr>
          <p:cNvPr id="8" name="TextBox 7"/>
          <p:cNvSpPr txBox="1"/>
          <p:nvPr/>
        </p:nvSpPr>
        <p:spPr>
          <a:xfrm>
            <a:off x="628650" y="2060848"/>
            <a:ext cx="7886700" cy="3293209"/>
          </a:xfrm>
          <a:prstGeom prst="rect">
            <a:avLst/>
          </a:prstGeom>
          <a:noFill/>
        </p:spPr>
        <p:txBody>
          <a:bodyPr wrap="square" rtlCol="0">
            <a:spAutoFit/>
          </a:bodyPr>
          <a:lstStyle/>
          <a:p>
            <a:r>
              <a:rPr lang="en-GB" sz="2000" dirty="0" smtClean="0">
                <a:latin typeface="+mn-lt"/>
              </a:rPr>
              <a:t>In the </a:t>
            </a:r>
            <a:r>
              <a:rPr lang="en-GB" sz="2000" b="1" dirty="0" smtClean="0">
                <a:latin typeface="+mn-lt"/>
              </a:rPr>
              <a:t>previous lesson,</a:t>
            </a:r>
            <a:r>
              <a:rPr lang="en-GB" sz="2000" dirty="0" smtClean="0">
                <a:latin typeface="+mn-lt"/>
              </a:rPr>
              <a:t> we looked at why it is beneficial to be able to compress digital files.</a:t>
            </a:r>
          </a:p>
          <a:p>
            <a:endParaRPr lang="en-GB" sz="2000" dirty="0">
              <a:latin typeface="+mn-lt"/>
            </a:endParaRPr>
          </a:p>
          <a:p>
            <a:r>
              <a:rPr lang="en-GB" sz="2000" dirty="0" smtClean="0">
                <a:latin typeface="+mn-lt"/>
              </a:rPr>
              <a:t>We looked at one specific method of carrying out data compression:</a:t>
            </a:r>
          </a:p>
          <a:p>
            <a:r>
              <a:rPr lang="en-GB" sz="2000" b="1" dirty="0" smtClean="0">
                <a:solidFill>
                  <a:schemeClr val="accent1"/>
                </a:solidFill>
                <a:latin typeface="+mn-lt"/>
              </a:rPr>
              <a:t>			</a:t>
            </a:r>
          </a:p>
          <a:p>
            <a:r>
              <a:rPr lang="en-GB" sz="2000" b="1" dirty="0">
                <a:solidFill>
                  <a:schemeClr val="accent1"/>
                </a:solidFill>
                <a:latin typeface="+mn-lt"/>
              </a:rPr>
              <a:t>	</a:t>
            </a:r>
            <a:r>
              <a:rPr lang="en-GB" sz="2000" b="1" dirty="0" smtClean="0">
                <a:solidFill>
                  <a:schemeClr val="accent1"/>
                </a:solidFill>
                <a:latin typeface="+mn-lt"/>
              </a:rPr>
              <a:t>		</a:t>
            </a:r>
            <a:r>
              <a:rPr lang="en-GB" sz="2400" b="1" dirty="0" smtClean="0">
                <a:solidFill>
                  <a:schemeClr val="accent1"/>
                </a:solidFill>
                <a:latin typeface="+mn-lt"/>
              </a:rPr>
              <a:t>RLE</a:t>
            </a:r>
            <a:endParaRPr lang="en-GB" sz="2400" dirty="0" smtClean="0">
              <a:latin typeface="+mn-lt"/>
            </a:endParaRPr>
          </a:p>
          <a:p>
            <a:endParaRPr lang="en-GB" sz="2000" dirty="0">
              <a:latin typeface="+mn-lt"/>
            </a:endParaRPr>
          </a:p>
          <a:p>
            <a:r>
              <a:rPr lang="en-GB" sz="2000" dirty="0" smtClean="0">
                <a:latin typeface="+mn-lt"/>
              </a:rPr>
              <a:t>Today</a:t>
            </a:r>
            <a:r>
              <a:rPr lang="en-GB" sz="2000" dirty="0">
                <a:latin typeface="+mn-lt"/>
              </a:rPr>
              <a:t>, </a:t>
            </a:r>
            <a:r>
              <a:rPr lang="en-GB" sz="2000" dirty="0" smtClean="0">
                <a:latin typeface="+mn-lt"/>
              </a:rPr>
              <a:t>we are going to look at another method:</a:t>
            </a:r>
          </a:p>
          <a:p>
            <a:r>
              <a:rPr lang="en-GB" sz="2000" b="1" dirty="0" smtClean="0">
                <a:solidFill>
                  <a:schemeClr val="accent1"/>
                </a:solidFill>
                <a:latin typeface="+mn-lt"/>
              </a:rPr>
              <a:t>			</a:t>
            </a:r>
          </a:p>
          <a:p>
            <a:r>
              <a:rPr lang="en-GB" sz="2000" b="1" dirty="0">
                <a:solidFill>
                  <a:schemeClr val="accent1"/>
                </a:solidFill>
                <a:latin typeface="+mn-lt"/>
              </a:rPr>
              <a:t>	</a:t>
            </a:r>
            <a:r>
              <a:rPr lang="en-GB" sz="2000" b="1" dirty="0" smtClean="0">
                <a:solidFill>
                  <a:schemeClr val="accent1"/>
                </a:solidFill>
                <a:latin typeface="+mn-lt"/>
              </a:rPr>
              <a:t>		</a:t>
            </a:r>
            <a:r>
              <a:rPr lang="en-GB" sz="2400" b="1" dirty="0" smtClean="0">
                <a:solidFill>
                  <a:schemeClr val="accent1"/>
                </a:solidFill>
                <a:latin typeface="+mn-lt"/>
              </a:rPr>
              <a:t>Huffman coding</a:t>
            </a:r>
            <a:endParaRPr lang="en-GB" sz="2400" dirty="0" smtClean="0">
              <a:latin typeface="+mn-lt"/>
            </a:endParaRPr>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How often do different </a:t>
            </a:r>
            <a:r>
              <a:rPr lang="en-GB" sz="2800" dirty="0" smtClean="0">
                <a:solidFill>
                  <a:schemeClr val="bg1"/>
                </a:solidFill>
                <a:latin typeface="+mn-lt"/>
              </a:rPr>
              <a:t>character</a:t>
            </a:r>
            <a:r>
              <a:rPr lang="en-GB" sz="2800" dirty="0" smtClean="0">
                <a:solidFill>
                  <a:schemeClr val="bg1"/>
                </a:solidFill>
                <a:latin typeface="+mn-lt"/>
              </a:rPr>
              <a:t>s </a:t>
            </a:r>
            <a:r>
              <a:rPr lang="en-GB" sz="2800" dirty="0" smtClean="0">
                <a:solidFill>
                  <a:schemeClr val="bg1"/>
                </a:solidFill>
                <a:latin typeface="+mn-lt"/>
              </a:rPr>
              <a:t>occur in text?</a:t>
            </a:r>
            <a:endParaRPr lang="en-GB" sz="2800" dirty="0">
              <a:solidFill>
                <a:schemeClr val="bg1"/>
              </a:solidFill>
              <a:latin typeface="+mn-lt"/>
            </a:endParaRPr>
          </a:p>
        </p:txBody>
      </p:sp>
      <p:sp>
        <p:nvSpPr>
          <p:cNvPr id="8" name="Content Placeholder 2"/>
          <p:cNvSpPr txBox="1">
            <a:spLocks/>
          </p:cNvSpPr>
          <p:nvPr/>
        </p:nvSpPr>
        <p:spPr>
          <a:xfrm>
            <a:off x="628650" y="1196752"/>
            <a:ext cx="7886700" cy="446449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dirty="0" smtClean="0"/>
              <a:t>This method works by recording the frequencies by which </a:t>
            </a:r>
            <a:r>
              <a:rPr lang="en-GB" sz="2000" dirty="0" smtClean="0"/>
              <a:t>characters</a:t>
            </a:r>
            <a:r>
              <a:rPr lang="en-GB" sz="2000" dirty="0" smtClean="0"/>
              <a:t> </a:t>
            </a:r>
            <a:r>
              <a:rPr lang="en-GB" sz="2000" dirty="0" smtClean="0"/>
              <a:t>appear in text.</a:t>
            </a:r>
          </a:p>
          <a:p>
            <a:pPr marL="0" indent="0">
              <a:buNone/>
            </a:pPr>
            <a:endParaRPr lang="en-GB" sz="2000" dirty="0"/>
          </a:p>
          <a:p>
            <a:pPr marL="0" indent="0">
              <a:buNone/>
            </a:pPr>
            <a:r>
              <a:rPr lang="en-GB" sz="2000" dirty="0" smtClean="0"/>
              <a:t>Some characters appear far more often than others. </a:t>
            </a:r>
          </a:p>
          <a:p>
            <a:pPr marL="0" indent="0">
              <a:buNone/>
            </a:pPr>
            <a:endParaRPr lang="en-GB" sz="1800" dirty="0" smtClean="0"/>
          </a:p>
          <a:p>
            <a:pPr marL="0" indent="0">
              <a:buNone/>
            </a:pPr>
            <a:r>
              <a:rPr lang="en-GB" sz="2400" b="1" dirty="0" smtClean="0">
                <a:solidFill>
                  <a:schemeClr val="accent1"/>
                </a:solidFill>
              </a:rPr>
              <a:t>Which do you think occur most frequently?</a:t>
            </a:r>
          </a:p>
          <a:p>
            <a:pPr marL="0" indent="0">
              <a:buNone/>
            </a:pPr>
            <a:endParaRPr lang="en-GB" sz="2400" b="1" dirty="0" smtClean="0">
              <a:solidFill>
                <a:schemeClr val="accent1"/>
              </a:solidFill>
            </a:endParaRPr>
          </a:p>
          <a:p>
            <a:pPr marL="0" indent="0">
              <a:buNone/>
            </a:pPr>
            <a:r>
              <a:rPr lang="en-GB" sz="2400" b="1" dirty="0" smtClean="0">
                <a:solidFill>
                  <a:schemeClr val="accent1"/>
                </a:solidFill>
              </a:rPr>
              <a:t>How about less frequently?</a:t>
            </a:r>
            <a:endParaRPr lang="en-GB" sz="2400" b="1" dirty="0">
              <a:solidFill>
                <a:schemeClr val="accent1"/>
              </a:solidFill>
            </a:endParaRPr>
          </a:p>
          <a:p>
            <a:pPr marL="0" indent="0">
              <a:buNone/>
            </a:pPr>
            <a:endParaRPr lang="en-GB" sz="1800" dirty="0"/>
          </a:p>
          <a:p>
            <a:pPr marL="0" indent="0">
              <a:buNone/>
            </a:pPr>
            <a:endParaRPr lang="en-GB" sz="1800" dirty="0" smtClean="0"/>
          </a:p>
          <a:p>
            <a:pPr marL="0" indent="0">
              <a:buNone/>
            </a:pPr>
            <a:endParaRPr lang="en-GB" sz="1800" dirty="0" smtClean="0"/>
          </a:p>
        </p:txBody>
      </p:sp>
      <p:sp>
        <p:nvSpPr>
          <p:cNvPr id="3" name="TextBox 2"/>
          <p:cNvSpPr txBox="1"/>
          <p:nvPr/>
        </p:nvSpPr>
        <p:spPr>
          <a:xfrm>
            <a:off x="3745171" y="4738935"/>
            <a:ext cx="1653658"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GB" sz="2400" b="1" dirty="0">
                <a:solidFill>
                  <a:schemeClr val="bg1"/>
                </a:solidFill>
              </a:rPr>
              <a:t>Try Quiz </a:t>
            </a:r>
            <a:r>
              <a:rPr lang="en-GB" sz="2400" b="1" dirty="0" smtClean="0">
                <a:solidFill>
                  <a:schemeClr val="bg1"/>
                </a:solidFill>
              </a:rPr>
              <a:t>1</a:t>
            </a:r>
            <a:endParaRPr lang="en-GB" sz="2400" b="1" dirty="0">
              <a:solidFill>
                <a:schemeClr val="bg1"/>
              </a:solidFill>
            </a:endParaRPr>
          </a:p>
        </p:txBody>
      </p:sp>
    </p:spTree>
    <p:extLst>
      <p:ext uri="{BB962C8B-B14F-4D97-AF65-F5344CB8AC3E}">
        <p14:creationId xmlns:p14="http://schemas.microsoft.com/office/powerpoint/2010/main" val="68296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Focus on Huffman coding</a:t>
            </a:r>
            <a:endParaRPr lang="en-GB" sz="2800" dirty="0">
              <a:solidFill>
                <a:schemeClr val="bg1"/>
              </a:solidFill>
              <a:latin typeface="+mn-lt"/>
            </a:endParaRPr>
          </a:p>
        </p:txBody>
      </p:sp>
      <p:sp>
        <p:nvSpPr>
          <p:cNvPr id="8" name="Content Placeholder 2"/>
          <p:cNvSpPr txBox="1">
            <a:spLocks/>
          </p:cNvSpPr>
          <p:nvPr/>
        </p:nvSpPr>
        <p:spPr>
          <a:xfrm>
            <a:off x="628650" y="1196752"/>
            <a:ext cx="7886700" cy="367240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There are two steps when using Huffman’s technique:</a:t>
            </a:r>
          </a:p>
          <a:p>
            <a:pPr marL="0" indent="0">
              <a:buNone/>
            </a:pPr>
            <a:endParaRPr lang="en-GB" sz="2400" dirty="0"/>
          </a:p>
          <a:p>
            <a:pPr marL="457200" indent="-457200">
              <a:buClr>
                <a:schemeClr val="accent1"/>
              </a:buClr>
              <a:buFont typeface="+mj-lt"/>
              <a:buAutoNum type="arabicPeriod"/>
            </a:pPr>
            <a:r>
              <a:rPr lang="en-GB" sz="2400" dirty="0" smtClean="0"/>
              <a:t>Create a Huffman tree – this gives each character used a unique code.</a:t>
            </a:r>
          </a:p>
          <a:p>
            <a:pPr marL="457200" indent="-457200">
              <a:buClr>
                <a:schemeClr val="accent1"/>
              </a:buClr>
              <a:buFont typeface="+mj-lt"/>
              <a:buAutoNum type="arabicPeriod"/>
            </a:pPr>
            <a:endParaRPr lang="en-GB" sz="2400" dirty="0" smtClean="0"/>
          </a:p>
          <a:p>
            <a:pPr marL="457200" indent="-457200">
              <a:buClr>
                <a:schemeClr val="accent1"/>
              </a:buClr>
              <a:buFont typeface="+mj-lt"/>
              <a:buAutoNum type="arabicPeriod"/>
            </a:pPr>
            <a:r>
              <a:rPr lang="en-GB" sz="2400" dirty="0" smtClean="0"/>
              <a:t>Encode the character sequence into a binary stream.</a:t>
            </a:r>
            <a:endParaRPr lang="en-GB" sz="1800" dirty="0" smtClean="0"/>
          </a:p>
        </p:txBody>
      </p:sp>
    </p:spTree>
    <p:extLst>
      <p:ext uri="{BB962C8B-B14F-4D97-AF65-F5344CB8AC3E}">
        <p14:creationId xmlns:p14="http://schemas.microsoft.com/office/powerpoint/2010/main" val="369950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sp>
        <p:nvSpPr>
          <p:cNvPr id="8" name="Content Placeholder 2"/>
          <p:cNvSpPr txBox="1">
            <a:spLocks/>
          </p:cNvSpPr>
          <p:nvPr/>
        </p:nvSpPr>
        <p:spPr>
          <a:xfrm>
            <a:off x="628650" y="1196752"/>
            <a:ext cx="7886700" cy="165618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Look at this sentence:</a:t>
            </a:r>
          </a:p>
          <a:p>
            <a:pPr marL="0" indent="0">
              <a:buNone/>
            </a:pPr>
            <a:endParaRPr lang="en-GB" sz="2400" dirty="0"/>
          </a:p>
        </p:txBody>
      </p:sp>
      <p:sp>
        <p:nvSpPr>
          <p:cNvPr id="4" name="TextBox 3"/>
          <p:cNvSpPr txBox="1"/>
          <p:nvPr/>
        </p:nvSpPr>
        <p:spPr>
          <a:xfrm>
            <a:off x="2968837" y="3789040"/>
            <a:ext cx="320632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GB" sz="2400" b="1" dirty="0">
                <a:solidFill>
                  <a:schemeClr val="bg1"/>
                </a:solidFill>
              </a:rPr>
              <a:t>What do you notice?</a:t>
            </a:r>
          </a:p>
        </p:txBody>
      </p:sp>
      <p:sp>
        <p:nvSpPr>
          <p:cNvPr id="3" name="Rectangle 2"/>
          <p:cNvSpPr/>
          <p:nvPr/>
        </p:nvSpPr>
        <p:spPr>
          <a:xfrm>
            <a:off x="3037783" y="2348880"/>
            <a:ext cx="3044423" cy="523220"/>
          </a:xfrm>
          <a:prstGeom prst="rect">
            <a:avLst/>
          </a:prstGeom>
        </p:spPr>
        <p:txBody>
          <a:bodyPr wrap="none">
            <a:spAutoFit/>
          </a:bodyPr>
          <a:lstStyle/>
          <a:p>
            <a:pPr marL="0" indent="0" algn="ctr">
              <a:buNone/>
            </a:pPr>
            <a:r>
              <a:rPr lang="en-GB" sz="2800" b="1" i="1" dirty="0">
                <a:solidFill>
                  <a:schemeClr val="accent1"/>
                </a:solidFill>
                <a:latin typeface="+mn-lt"/>
                <a:ea typeface="Cambria Math" panose="02040503050406030204" pitchFamily="18" charset="0"/>
                <a:cs typeface="Arial" panose="020B0604020202020204" pitchFamily="34" charset="0"/>
              </a:rPr>
              <a:t>an easy example</a:t>
            </a:r>
          </a:p>
        </p:txBody>
      </p:sp>
    </p:spTree>
    <p:extLst>
      <p:ext uri="{BB962C8B-B14F-4D97-AF65-F5344CB8AC3E}">
        <p14:creationId xmlns:p14="http://schemas.microsoft.com/office/powerpoint/2010/main" val="345699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sp>
        <p:nvSpPr>
          <p:cNvPr id="8" name="Content Placeholder 2"/>
          <p:cNvSpPr txBox="1">
            <a:spLocks/>
          </p:cNvSpPr>
          <p:nvPr/>
        </p:nvSpPr>
        <p:spPr>
          <a:xfrm>
            <a:off x="628650" y="1196752"/>
            <a:ext cx="7886700" cy="100811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latin typeface="+mj-lt"/>
              </a:rPr>
              <a:t>Now create a table showing the frequency of occurrence for each character.</a:t>
            </a:r>
            <a:endParaRPr lang="en-GB" sz="24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1880561259"/>
              </p:ext>
            </p:extLst>
          </p:nvPr>
        </p:nvGraphicFramePr>
        <p:xfrm>
          <a:off x="827582" y="3356992"/>
          <a:ext cx="7687768" cy="2225040"/>
        </p:xfrm>
        <a:graphic>
          <a:graphicData uri="http://schemas.openxmlformats.org/drawingml/2006/table">
            <a:tbl>
              <a:tblPr firstRow="1" bandRow="1">
                <a:tableStyleId>{5C22544A-7EE6-4342-B048-85BDC9FD1C3A}</a:tableStyleId>
              </a:tblPr>
              <a:tblGrid>
                <a:gridCol w="1921942"/>
                <a:gridCol w="1921942"/>
                <a:gridCol w="1921942"/>
                <a:gridCol w="1921942"/>
              </a:tblGrid>
              <a:tr h="370840">
                <a:tc>
                  <a:txBody>
                    <a:bodyPr/>
                    <a:lstStyle/>
                    <a:p>
                      <a:pPr algn="l"/>
                      <a:r>
                        <a:rPr lang="en-GB" dirty="0" smtClean="0">
                          <a:solidFill>
                            <a:schemeClr val="tx1"/>
                          </a:solidFill>
                        </a:rPr>
                        <a:t>Character</a:t>
                      </a:r>
                      <a:endParaRPr lang="en-GB" dirty="0">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l"/>
                      <a:r>
                        <a:rPr lang="en-GB" dirty="0" smtClean="0">
                          <a:solidFill>
                            <a:schemeClr val="tx1"/>
                          </a:solidFill>
                        </a:rPr>
                        <a:t>Frequency</a:t>
                      </a:r>
                      <a:endParaRPr lang="en-GB" dirty="0">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l"/>
                      <a:r>
                        <a:rPr lang="en-GB" dirty="0" smtClean="0">
                          <a:solidFill>
                            <a:schemeClr val="tx1"/>
                          </a:solidFill>
                        </a:rPr>
                        <a:t>Character</a:t>
                      </a:r>
                      <a:endParaRPr lang="en-GB" dirty="0">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l"/>
                      <a:r>
                        <a:rPr lang="en-GB" dirty="0" smtClean="0">
                          <a:solidFill>
                            <a:schemeClr val="tx1"/>
                          </a:solidFill>
                        </a:rPr>
                        <a:t>Frequency</a:t>
                      </a:r>
                      <a:endParaRPr lang="en-GB" dirty="0">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r>
              <a:tr h="370840">
                <a:tc>
                  <a:txBody>
                    <a:bodyPr/>
                    <a:lstStyle/>
                    <a:p>
                      <a:pPr algn="l"/>
                      <a:r>
                        <a:rPr lang="en-GB" b="1" dirty="0" smtClean="0"/>
                        <a:t>a</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3</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b="1" dirty="0" smtClean="0"/>
                        <a:t>p</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pPr algn="l"/>
                      <a:r>
                        <a:rPr lang="en-GB" b="1" dirty="0" smtClean="0"/>
                        <a:t>e</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3</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b="1" dirty="0" smtClean="0"/>
                        <a:t>s</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pPr algn="l"/>
                      <a:r>
                        <a:rPr lang="en-GB" b="1" dirty="0" smtClean="0"/>
                        <a:t>l</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b="1" dirty="0" smtClean="0"/>
                        <a:t>x</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pPr algn="l"/>
                      <a:r>
                        <a:rPr lang="en-GB" b="1" dirty="0" smtClean="0"/>
                        <a:t>m</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b="1" dirty="0" smtClean="0"/>
                        <a:t>y</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370840">
                <a:tc>
                  <a:txBody>
                    <a:bodyPr/>
                    <a:lstStyle/>
                    <a:p>
                      <a:pPr algn="l"/>
                      <a:r>
                        <a:rPr lang="en-GB" b="1" dirty="0" smtClean="0"/>
                        <a:t>n</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1</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b="1" dirty="0" smtClean="0"/>
                        <a:t>space</a:t>
                      </a:r>
                      <a:endParaRPr lang="en-GB"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l"/>
                      <a:r>
                        <a:rPr lang="en-GB" dirty="0" smtClean="0"/>
                        <a:t>2</a:t>
                      </a:r>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bl>
          </a:graphicData>
        </a:graphic>
      </p:graphicFrame>
      <p:sp>
        <p:nvSpPr>
          <p:cNvPr id="3" name="Rectangle 2"/>
          <p:cNvSpPr/>
          <p:nvPr/>
        </p:nvSpPr>
        <p:spPr>
          <a:xfrm>
            <a:off x="2771800" y="3717032"/>
            <a:ext cx="1872208"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Click to reveal</a:t>
            </a:r>
            <a:endParaRPr lang="en-GB" dirty="0"/>
          </a:p>
        </p:txBody>
      </p:sp>
      <p:sp>
        <p:nvSpPr>
          <p:cNvPr id="6" name="Rectangle 5"/>
          <p:cNvSpPr/>
          <p:nvPr/>
        </p:nvSpPr>
        <p:spPr>
          <a:xfrm>
            <a:off x="6614472" y="3717032"/>
            <a:ext cx="1872208"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Click to reveal</a:t>
            </a:r>
            <a:endParaRPr lang="en-GB" dirty="0"/>
          </a:p>
        </p:txBody>
      </p:sp>
      <p:sp>
        <p:nvSpPr>
          <p:cNvPr id="9" name="Rectangle 8"/>
          <p:cNvSpPr/>
          <p:nvPr/>
        </p:nvSpPr>
        <p:spPr>
          <a:xfrm>
            <a:off x="3037783" y="2348880"/>
            <a:ext cx="3044423" cy="523220"/>
          </a:xfrm>
          <a:prstGeom prst="rect">
            <a:avLst/>
          </a:prstGeom>
        </p:spPr>
        <p:txBody>
          <a:bodyPr wrap="none">
            <a:spAutoFit/>
          </a:bodyPr>
          <a:lstStyle/>
          <a:p>
            <a:pPr marL="0" indent="0" algn="ctr">
              <a:buNone/>
            </a:pPr>
            <a:r>
              <a:rPr lang="en-GB" sz="2800" b="1" i="1" dirty="0">
                <a:solidFill>
                  <a:schemeClr val="accent1"/>
                </a:solidFill>
                <a:latin typeface="+mn-lt"/>
                <a:ea typeface="Cambria Math" panose="02040503050406030204" pitchFamily="18" charset="0"/>
                <a:cs typeface="Arial" panose="020B0604020202020204" pitchFamily="34" charset="0"/>
              </a:rPr>
              <a:t>an easy example</a:t>
            </a:r>
          </a:p>
        </p:txBody>
      </p:sp>
    </p:spTree>
    <p:extLst>
      <p:ext uri="{BB962C8B-B14F-4D97-AF65-F5344CB8AC3E}">
        <p14:creationId xmlns:p14="http://schemas.microsoft.com/office/powerpoint/2010/main" val="285580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2"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6" grpId="1" animBg="1"/>
      <p:bldP spid="6"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Huffman coding – worked example</a:t>
            </a:r>
            <a:endParaRPr lang="en-GB" sz="2800" dirty="0">
              <a:solidFill>
                <a:schemeClr val="bg1"/>
              </a:solidFill>
              <a:latin typeface="+mn-lt"/>
            </a:endParaRPr>
          </a:p>
        </p:txBody>
      </p:sp>
      <p:sp>
        <p:nvSpPr>
          <p:cNvPr id="8" name="Content Placeholder 2"/>
          <p:cNvSpPr txBox="1">
            <a:spLocks/>
          </p:cNvSpPr>
          <p:nvPr/>
        </p:nvSpPr>
        <p:spPr>
          <a:xfrm>
            <a:off x="628650" y="1196752"/>
            <a:ext cx="7886700" cy="403244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2400"/>
              </a:spcAft>
              <a:buNone/>
            </a:pPr>
            <a:r>
              <a:rPr lang="en-GB" sz="2400" dirty="0" smtClean="0"/>
              <a:t>Now we need to create the graphical node representation used by the Huffman method. </a:t>
            </a:r>
          </a:p>
          <a:p>
            <a:pPr marL="0" indent="0">
              <a:spcBef>
                <a:spcPts val="0"/>
              </a:spcBef>
              <a:spcAft>
                <a:spcPts val="2400"/>
              </a:spcAft>
              <a:buNone/>
            </a:pPr>
            <a:r>
              <a:rPr lang="en-GB" sz="2400" dirty="0" smtClean="0"/>
              <a:t>To begin this process, we have to start with the lowest frequencies at the top of  the list – the actual alphabetical order does not matter.</a:t>
            </a:r>
          </a:p>
          <a:p>
            <a:pPr marL="0" indent="0">
              <a:spcBef>
                <a:spcPts val="0"/>
              </a:spcBef>
              <a:spcAft>
                <a:spcPts val="2400"/>
              </a:spcAft>
              <a:buNone/>
            </a:pPr>
            <a:r>
              <a:rPr lang="en-GB" sz="2400" dirty="0" smtClean="0"/>
              <a:t>The </a:t>
            </a:r>
            <a:r>
              <a:rPr lang="en-GB" sz="2400" b="1" dirty="0" smtClean="0"/>
              <a:t>Huffman tree </a:t>
            </a:r>
            <a:r>
              <a:rPr lang="en-GB" sz="2400" dirty="0" smtClean="0"/>
              <a:t>generated allows you to assign a </a:t>
            </a:r>
            <a:r>
              <a:rPr lang="en-GB" sz="2400" b="1" dirty="0" smtClean="0"/>
              <a:t>unique code </a:t>
            </a:r>
            <a:r>
              <a:rPr lang="en-GB" sz="2400" dirty="0" smtClean="0"/>
              <a:t>to </a:t>
            </a:r>
            <a:r>
              <a:rPr lang="en-GB" sz="2400" b="1" dirty="0" smtClean="0"/>
              <a:t>each character </a:t>
            </a:r>
            <a:r>
              <a:rPr lang="en-GB" sz="2400" dirty="0" smtClean="0"/>
              <a:t>used. </a:t>
            </a:r>
          </a:p>
          <a:p>
            <a:pPr marL="0" indent="0">
              <a:spcBef>
                <a:spcPts val="0"/>
              </a:spcBef>
              <a:spcAft>
                <a:spcPts val="2400"/>
              </a:spcAft>
              <a:buNone/>
            </a:pPr>
            <a:r>
              <a:rPr lang="en-GB" sz="2400" dirty="0" smtClean="0"/>
              <a:t>The wider the range of characters used, the bigger the Huffman tree!</a:t>
            </a:r>
            <a:endParaRPr lang="en-GB" sz="2400" dirty="0"/>
          </a:p>
        </p:txBody>
      </p:sp>
    </p:spTree>
    <p:extLst>
      <p:ext uri="{BB962C8B-B14F-4D97-AF65-F5344CB8AC3E}">
        <p14:creationId xmlns:p14="http://schemas.microsoft.com/office/powerpoint/2010/main" val="1205940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2339</TotalTime>
  <Words>1155</Words>
  <Application>Microsoft Office PowerPoint</Application>
  <PresentationFormat>On-screen Show (4:3)</PresentationFormat>
  <Paragraphs>254</Paragraphs>
  <Slides>29</Slides>
  <Notes>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2016-05-23T09:57:30Z</cp:lastPrinted>
  <dcterms:created xsi:type="dcterms:W3CDTF">2015-10-06T11:34:12Z</dcterms:created>
  <dcterms:modified xsi:type="dcterms:W3CDTF">2016-05-23T10:06:33Z</dcterms:modified>
</cp:coreProperties>
</file>