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70" r:id="rId4"/>
    <p:sldId id="258" r:id="rId5"/>
    <p:sldId id="259" r:id="rId6"/>
    <p:sldId id="269" r:id="rId7"/>
    <p:sldId id="261" r:id="rId8"/>
    <p:sldId id="262" r:id="rId9"/>
    <p:sldId id="271" r:id="rId10"/>
    <p:sldId id="265" r:id="rId11"/>
    <p:sldId id="268" r:id="rId12"/>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xmlns="">
        <p15:guide id="1" orient="horz" pos="754">
          <p15:clr>
            <a:srgbClr val="A4A3A4"/>
          </p15:clr>
        </p15:guide>
        <p15:guide id="2" pos="38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6" clrIdx="0"/>
  <p:cmAuthor id="1" name="Helen Kennedy" initials="HK" lastIdx="3" clrIdx="1"/>
  <p:cmAuthor id="2" name="Nancy" initials="K N" lastIdx="2" clrIdx="2"/>
  <p:cmAuthor id="3" name="Helen" initials="HK"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9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5" autoAdjust="0"/>
    <p:restoredTop sz="91119" autoAdjust="0"/>
  </p:normalViewPr>
  <p:slideViewPr>
    <p:cSldViewPr showGuides="1">
      <p:cViewPr>
        <p:scale>
          <a:sx n="71" d="100"/>
          <a:sy n="71" d="100"/>
        </p:scale>
        <p:origin x="-438" y="-72"/>
      </p:cViewPr>
      <p:guideLst>
        <p:guide orient="horz" pos="754"/>
        <p:guide pos="5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_rels/data2.xml.rels><?xml version="1.0" encoding="UTF-8" standalone="yes"?>
<Relationships xmlns="http://schemas.openxmlformats.org/package/2006/relationships"><Relationship Id="rId2" Type="http://schemas.openxmlformats.org/officeDocument/2006/relationships/hyperlink" Target="http://www.youtube.com/watch?v=6yGvO-FefUc" TargetMode="External"/><Relationship Id="rId1" Type="http://schemas.openxmlformats.org/officeDocument/2006/relationships/hyperlink" Target="http://news.bbc.co.uk/1/hi/technology/7701227.stm" TargetMode="Externa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EFA084B9-D520-9147-9C49-D4F05F7CB3FF}">
      <dgm:prSet custT="1"/>
      <dgm:spPr/>
      <dgm:t>
        <a:bodyPr/>
        <a:lstStyle/>
        <a:p>
          <a:r>
            <a:rPr lang="en-GB" sz="1800" dirty="0" smtClean="0">
              <a:ea typeface="Calibri" panose="020F0502020204030204" pitchFamily="34" charset="0"/>
              <a:cs typeface="Times New Roman" panose="02020603050405020304" pitchFamily="18" charset="0"/>
            </a:rPr>
            <a:t>Understand and be able to explain cyber security threats.</a:t>
          </a:r>
          <a:endParaRPr lang="en-GB" sz="1800" dirty="0">
            <a:ea typeface="Calibri" panose="020F0502020204030204" pitchFamily="34" charset="0"/>
            <a:cs typeface="Times New Roman" panose="02020603050405020304" pitchFamily="18" charset="0"/>
          </a:endParaRPr>
        </a:p>
      </dgm:t>
    </dgm:pt>
    <dgm:pt modelId="{9F8478D5-557D-9445-9C61-C0DE72712058}" type="parTrans" cxnId="{8DDD1924-A192-8A48-81FB-051535AC2014}">
      <dgm:prSet/>
      <dgm:spPr/>
      <dgm:t>
        <a:bodyPr/>
        <a:lstStyle/>
        <a:p>
          <a:endParaRPr lang="en-US"/>
        </a:p>
      </dgm:t>
    </dgm:pt>
    <dgm:pt modelId="{CC90B6C4-74EA-7F40-A5E4-19F1BDE408A6}" type="sibTrans" cxnId="{8DDD1924-A192-8A48-81FB-051535AC2014}">
      <dgm:prSet/>
      <dgm:spPr/>
      <dgm:t>
        <a:bodyPr/>
        <a:lstStyle/>
        <a:p>
          <a:endParaRPr lang="en-US"/>
        </a:p>
      </dgm:t>
    </dgm:pt>
    <dgm:pt modelId="{CCAE8AF4-9EF2-C645-9830-5A6F7C63FBDB}">
      <dgm:prSet custT="1"/>
      <dgm:spPr/>
      <dgm:t>
        <a:bodyPr/>
        <a:lstStyle/>
        <a:p>
          <a:r>
            <a:rPr lang="en-GB" sz="1800" dirty="0" smtClean="0">
              <a:ea typeface="Calibri" panose="020F0502020204030204" pitchFamily="34" charset="0"/>
              <a:cs typeface="Times New Roman" panose="02020603050405020304" pitchFamily="18" charset="0"/>
            </a:rPr>
            <a:t>Explain what penetration testing is and what it is used for.</a:t>
          </a:r>
          <a:endParaRPr lang="en-GB" sz="1800" dirty="0">
            <a:ea typeface="Calibri" panose="020F0502020204030204" pitchFamily="34" charset="0"/>
            <a:cs typeface="Times New Roman" panose="02020603050405020304" pitchFamily="18" charset="0"/>
          </a:endParaRPr>
        </a:p>
      </dgm:t>
    </dgm:pt>
    <dgm:pt modelId="{D3C4475B-BF9A-B64F-9C8E-4681F4356F3A}" type="parTrans" cxnId="{345D7909-A7FE-C545-B549-4A06A089DED2}">
      <dgm:prSet/>
      <dgm:spPr/>
      <dgm:t>
        <a:bodyPr/>
        <a:lstStyle/>
        <a:p>
          <a:endParaRPr lang="en-US"/>
        </a:p>
      </dgm:t>
    </dgm:pt>
    <dgm:pt modelId="{A0287090-78F6-5F47-B4A2-46EB333944C4}" type="sibTrans" cxnId="{345D7909-A7FE-C545-B549-4A06A089DED2}">
      <dgm:prSet/>
      <dgm:spPr/>
      <dgm:t>
        <a:bodyPr/>
        <a:lstStyle/>
        <a:p>
          <a:endParaRPr lang="en-US"/>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1A1C921A-218E-4E29-88EB-FF2A8E34AC7D}" type="pres">
      <dgm:prSet presAssocID="{EFA084B9-D520-9147-9C49-D4F05F7CB3FF}" presName="Accent1" presStyleCnt="0"/>
      <dgm:spPr/>
    </dgm:pt>
    <dgm:pt modelId="{1BB62CB9-6591-304E-886B-B3C1A040DD11}" type="pres">
      <dgm:prSet presAssocID="{EFA084B9-D520-9147-9C49-D4F05F7CB3FF}" presName="Accent" presStyleLbl="node1" presStyleIdx="0" presStyleCnt="2" custScaleX="146835" custScaleY="69992"/>
      <dgm:spPr/>
    </dgm:pt>
    <dgm:pt modelId="{D5296304-B460-4F4A-AFC7-B4A67F1C2801}" type="pres">
      <dgm:prSet presAssocID="{EFA084B9-D520-9147-9C49-D4F05F7CB3FF}" presName="Parent1" presStyleLbl="revTx" presStyleIdx="0" presStyleCnt="2" custScaleX="183635">
        <dgm:presLayoutVars>
          <dgm:chMax val="1"/>
          <dgm:chPref val="1"/>
          <dgm:bulletEnabled val="1"/>
        </dgm:presLayoutVars>
      </dgm:prSet>
      <dgm:spPr/>
      <dgm:t>
        <a:bodyPr/>
        <a:lstStyle/>
        <a:p>
          <a:endParaRPr lang="en-GB"/>
        </a:p>
      </dgm:t>
    </dgm:pt>
    <dgm:pt modelId="{D07DD5F4-830E-484C-93B4-FEBA6236C8F3}" type="pres">
      <dgm:prSet presAssocID="{CCAE8AF4-9EF2-C645-9830-5A6F7C63FBDB}" presName="Accent2" presStyleCnt="0"/>
      <dgm:spPr/>
    </dgm:pt>
    <dgm:pt modelId="{80401EC5-8022-494A-BD44-701D9B14130C}" type="pres">
      <dgm:prSet presAssocID="{CCAE8AF4-9EF2-C645-9830-5A6F7C63FBDB}" presName="Accent" presStyleLbl="node1" presStyleIdx="1" presStyleCnt="2" custScaleX="155776" custScaleY="70072"/>
      <dgm:spPr/>
    </dgm:pt>
    <dgm:pt modelId="{5231B5F2-917E-4FA1-B4D8-91C871BAF4BC}" type="pres">
      <dgm:prSet presAssocID="{CCAE8AF4-9EF2-C645-9830-5A6F7C63FBDB}" presName="Parent2" presStyleLbl="revTx" presStyleIdx="1" presStyleCnt="2" custScaleX="177612">
        <dgm:presLayoutVars>
          <dgm:chMax val="1"/>
          <dgm:chPref val="1"/>
          <dgm:bulletEnabled val="1"/>
        </dgm:presLayoutVars>
      </dgm:prSet>
      <dgm:spPr/>
      <dgm:t>
        <a:bodyPr/>
        <a:lstStyle/>
        <a:p>
          <a:endParaRPr lang="en-GB"/>
        </a:p>
      </dgm:t>
    </dgm:pt>
  </dgm:ptLst>
  <dgm:cxnLst>
    <dgm:cxn modelId="{345D7909-A7FE-C545-B549-4A06A089DED2}" srcId="{F87F22A4-A35E-42B1-921E-9D401F34EC57}" destId="{CCAE8AF4-9EF2-C645-9830-5A6F7C63FBDB}" srcOrd="1" destOrd="0" parTransId="{D3C4475B-BF9A-B64F-9C8E-4681F4356F3A}" sibTransId="{A0287090-78F6-5F47-B4A2-46EB333944C4}"/>
    <dgm:cxn modelId="{B41FAC61-06CA-4F83-AEE6-7B9146D2EDFD}" type="presOf" srcId="{F87F22A4-A35E-42B1-921E-9D401F34EC57}" destId="{06CB08F1-1872-4DD7-BC3E-8CC37198B73A}" srcOrd="0" destOrd="0" presId="urn:microsoft.com/office/officeart/2009/layout/CircleArrowProcess"/>
    <dgm:cxn modelId="{8DDD1924-A192-8A48-81FB-051535AC2014}" srcId="{F87F22A4-A35E-42B1-921E-9D401F34EC57}" destId="{EFA084B9-D520-9147-9C49-D4F05F7CB3FF}" srcOrd="0" destOrd="0" parTransId="{9F8478D5-557D-9445-9C61-C0DE72712058}" sibTransId="{CC90B6C4-74EA-7F40-A5E4-19F1BDE408A6}"/>
    <dgm:cxn modelId="{184CA01E-D71F-4492-99B9-481AEFD04955}" type="presOf" srcId="{CCAE8AF4-9EF2-C645-9830-5A6F7C63FBDB}" destId="{5231B5F2-917E-4FA1-B4D8-91C871BAF4BC}" srcOrd="0" destOrd="0" presId="urn:microsoft.com/office/officeart/2009/layout/CircleArrowProcess"/>
    <dgm:cxn modelId="{5BBF4FA9-AB7D-40CD-8CD0-0C475A343BD6}" type="presOf" srcId="{EFA084B9-D520-9147-9C49-D4F05F7CB3FF}" destId="{D5296304-B460-4F4A-AFC7-B4A67F1C2801}" srcOrd="0" destOrd="0" presId="urn:microsoft.com/office/officeart/2009/layout/CircleArrowProcess"/>
    <dgm:cxn modelId="{E00032F8-0B8C-43E3-9C08-8CD25A593697}" type="presParOf" srcId="{06CB08F1-1872-4DD7-BC3E-8CC37198B73A}" destId="{1A1C921A-218E-4E29-88EB-FF2A8E34AC7D}" srcOrd="0" destOrd="0" presId="urn:microsoft.com/office/officeart/2009/layout/CircleArrowProcess"/>
    <dgm:cxn modelId="{CE24CEED-3393-4442-9CDB-322725404B0B}" type="presParOf" srcId="{1A1C921A-218E-4E29-88EB-FF2A8E34AC7D}" destId="{1BB62CB9-6591-304E-886B-B3C1A040DD11}" srcOrd="0" destOrd="0" presId="urn:microsoft.com/office/officeart/2009/layout/CircleArrowProcess"/>
    <dgm:cxn modelId="{08CFD725-3FC4-427C-A9DB-D214ED84C55A}" type="presParOf" srcId="{06CB08F1-1872-4DD7-BC3E-8CC37198B73A}" destId="{D5296304-B460-4F4A-AFC7-B4A67F1C2801}" srcOrd="1" destOrd="0" presId="urn:microsoft.com/office/officeart/2009/layout/CircleArrowProcess"/>
    <dgm:cxn modelId="{12176395-3C7E-4E03-A2AA-CBBA3512224C}" type="presParOf" srcId="{06CB08F1-1872-4DD7-BC3E-8CC37198B73A}" destId="{D07DD5F4-830E-484C-93B4-FEBA6236C8F3}" srcOrd="2" destOrd="0" presId="urn:microsoft.com/office/officeart/2009/layout/CircleArrowProcess"/>
    <dgm:cxn modelId="{61BB5824-B8F3-437B-B90E-BFFB5E882D31}" type="presParOf" srcId="{D07DD5F4-830E-484C-93B4-FEBA6236C8F3}" destId="{80401EC5-8022-494A-BD44-701D9B14130C}" srcOrd="0" destOrd="0" presId="urn:microsoft.com/office/officeart/2009/layout/CircleArrowProcess"/>
    <dgm:cxn modelId="{87C581E6-2B83-4263-9459-2F7CAF260009}" type="presParOf" srcId="{06CB08F1-1872-4DD7-BC3E-8CC37198B73A}" destId="{5231B5F2-917E-4FA1-B4D8-91C871BAF4BC}"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7F22A4-A35E-42B1-921E-9D401F34EC57}" type="doc">
      <dgm:prSet loTypeId="urn:microsoft.com/office/officeart/2005/8/layout/default" loCatId="cycle" qsTypeId="urn:microsoft.com/office/officeart/2005/8/quickstyle/simple1" qsCatId="simple" csTypeId="urn:microsoft.com/office/officeart/2005/8/colors/accent1_5" csCatId="accent1" phldr="1"/>
      <dgm:spPr/>
      <dgm:t>
        <a:bodyPr/>
        <a:lstStyle/>
        <a:p>
          <a:endParaRPr lang="en-GB"/>
        </a:p>
      </dgm:t>
    </dgm:pt>
    <dgm:pt modelId="{FBB8DE30-93FE-FE46-B6E9-C97F208235B7}">
      <dgm:prSet custT="1"/>
      <dgm:spPr/>
      <dgm:t>
        <a:bodyPr/>
        <a:lstStyle/>
        <a:p>
          <a:r>
            <a:rPr lang="en-GB" sz="1800" b="1" dirty="0" smtClean="0">
              <a:ea typeface="Calibri" panose="020F0502020204030204" pitchFamily="34" charset="0"/>
              <a:cs typeface="Times New Roman" panose="02020603050405020304" pitchFamily="18" charset="0"/>
            </a:rPr>
            <a:t>unpatched and/or outdated software</a:t>
          </a:r>
          <a:endParaRPr lang="en-GB" sz="1800" dirty="0">
            <a:ea typeface="Calibri" panose="020F0502020204030204" pitchFamily="34" charset="0"/>
            <a:cs typeface="Times New Roman" panose="02020603050405020304" pitchFamily="18" charset="0"/>
          </a:endParaRPr>
        </a:p>
      </dgm:t>
    </dgm:pt>
    <dgm:pt modelId="{C53629E9-1E59-A740-A73C-BAC554FBB8AC}" type="sibTrans" cxnId="{DCE29862-875C-EA42-830D-C5D33B03B2A4}">
      <dgm:prSet/>
      <dgm:spPr/>
      <dgm:t>
        <a:bodyPr/>
        <a:lstStyle/>
        <a:p>
          <a:endParaRPr lang="en-US"/>
        </a:p>
      </dgm:t>
    </dgm:pt>
    <dgm:pt modelId="{2A02B65B-D1D5-374A-B0E3-1C6B1DDCD0E7}" type="parTrans" cxnId="{DCE29862-875C-EA42-830D-C5D33B03B2A4}">
      <dgm:prSet/>
      <dgm:spPr/>
      <dgm:t>
        <a:bodyPr/>
        <a:lstStyle/>
        <a:p>
          <a:endParaRPr lang="en-US"/>
        </a:p>
      </dgm:t>
    </dgm:pt>
    <dgm:pt modelId="{130D34B1-272C-324F-A1B0-C7E699A0D5A0}">
      <dgm:prSet custT="1"/>
      <dgm:spPr/>
      <dgm:t>
        <a:bodyPr/>
        <a:lstStyle/>
        <a:p>
          <a:r>
            <a:rPr lang="en-GB" sz="1800" b="1" dirty="0" smtClean="0">
              <a:ea typeface="Calibri" panose="020F0502020204030204" pitchFamily="34" charset="0"/>
              <a:cs typeface="Times New Roman" panose="02020603050405020304" pitchFamily="18" charset="0"/>
            </a:rPr>
            <a:t>removable media</a:t>
          </a:r>
          <a:endParaRPr lang="en-GB" sz="1800" b="1" dirty="0">
            <a:ea typeface="Calibri" panose="020F0502020204030204" pitchFamily="34" charset="0"/>
            <a:cs typeface="Times New Roman" panose="02020603050405020304" pitchFamily="18" charset="0"/>
          </a:endParaRPr>
        </a:p>
      </dgm:t>
    </dgm:pt>
    <dgm:pt modelId="{4F5D7A92-B718-9349-8B08-FC029C68EBEA}" type="sibTrans" cxnId="{AA8D5297-B6D3-884C-8809-F97C1DA40474}">
      <dgm:prSet/>
      <dgm:spPr/>
      <dgm:t>
        <a:bodyPr/>
        <a:lstStyle/>
        <a:p>
          <a:endParaRPr lang="en-US"/>
        </a:p>
      </dgm:t>
    </dgm:pt>
    <dgm:pt modelId="{6B7A9500-9D91-9346-96E8-EBB5E715095F}" type="parTrans" cxnId="{AA8D5297-B6D3-884C-8809-F97C1DA40474}">
      <dgm:prSet/>
      <dgm:spPr/>
      <dgm:t>
        <a:bodyPr/>
        <a:lstStyle/>
        <a:p>
          <a:endParaRPr lang="en-US"/>
        </a:p>
      </dgm:t>
    </dgm:pt>
    <dgm:pt modelId="{8C90E700-4883-D842-9889-EBCECC5D92A9}">
      <dgm:prSet custT="1"/>
      <dgm:spPr/>
      <dgm:t>
        <a:bodyPr/>
        <a:lstStyle/>
        <a:p>
          <a:r>
            <a:rPr lang="en-GB" sz="1800" b="1" dirty="0" smtClean="0">
              <a:ea typeface="Calibri" panose="020F0502020204030204" pitchFamily="34" charset="0"/>
              <a:cs typeface="Times New Roman" panose="02020603050405020304" pitchFamily="18" charset="0"/>
            </a:rPr>
            <a:t>misconfigured access rights</a:t>
          </a:r>
          <a:endParaRPr lang="en-GB" sz="1800" b="1" dirty="0">
            <a:ea typeface="Calibri" panose="020F0502020204030204" pitchFamily="34" charset="0"/>
            <a:cs typeface="Times New Roman" panose="02020603050405020304" pitchFamily="18" charset="0"/>
          </a:endParaRPr>
        </a:p>
      </dgm:t>
    </dgm:pt>
    <dgm:pt modelId="{163DCACE-DF11-1C48-B7C7-5C5FC7D978DF}" type="sibTrans" cxnId="{7EDBEA6F-7611-1340-9B3A-B359B75D00A1}">
      <dgm:prSet/>
      <dgm:spPr/>
      <dgm:t>
        <a:bodyPr/>
        <a:lstStyle/>
        <a:p>
          <a:endParaRPr lang="en-US"/>
        </a:p>
      </dgm:t>
    </dgm:pt>
    <dgm:pt modelId="{8245AD65-A2D8-AF41-BF98-295E7476573F}" type="parTrans" cxnId="{7EDBEA6F-7611-1340-9B3A-B359B75D00A1}">
      <dgm:prSet/>
      <dgm:spPr/>
      <dgm:t>
        <a:bodyPr/>
        <a:lstStyle/>
        <a:p>
          <a:endParaRPr lang="en-US"/>
        </a:p>
      </dgm:t>
    </dgm:pt>
    <dgm:pt modelId="{8415172B-503C-D24E-9D41-CEBFFAF83F0F}">
      <dgm:prSet custT="1"/>
      <dgm:spPr/>
      <dgm:t>
        <a:bodyPr/>
        <a:lstStyle/>
        <a:p>
          <a:r>
            <a:rPr lang="en-GB" sz="1800" b="1" dirty="0" smtClean="0">
              <a:ea typeface="Calibri" panose="020F0502020204030204" pitchFamily="34" charset="0"/>
              <a:cs typeface="Times New Roman" panose="02020603050405020304" pitchFamily="18" charset="0"/>
            </a:rPr>
            <a:t>weak and default passwords</a:t>
          </a:r>
          <a:endParaRPr lang="en-GB" sz="1800" b="1" dirty="0">
            <a:ea typeface="Calibri" panose="020F0502020204030204" pitchFamily="34" charset="0"/>
            <a:cs typeface="Times New Roman" panose="02020603050405020304" pitchFamily="18" charset="0"/>
          </a:endParaRPr>
        </a:p>
      </dgm:t>
    </dgm:pt>
    <dgm:pt modelId="{E001ADEA-9B74-CE4B-BFEE-0474FFD0557D}" type="sibTrans" cxnId="{D3B81DAE-D34C-C74E-AADE-4D577195EF0B}">
      <dgm:prSet/>
      <dgm:spPr/>
      <dgm:t>
        <a:bodyPr/>
        <a:lstStyle/>
        <a:p>
          <a:endParaRPr lang="en-US"/>
        </a:p>
      </dgm:t>
    </dgm:pt>
    <dgm:pt modelId="{19B19069-9028-6C47-BC4D-5210D6434719}" type="parTrans" cxnId="{D3B81DAE-D34C-C74E-AADE-4D577195EF0B}">
      <dgm:prSet/>
      <dgm:spPr/>
      <dgm:t>
        <a:bodyPr/>
        <a:lstStyle/>
        <a:p>
          <a:endParaRPr lang="en-US"/>
        </a:p>
      </dgm:t>
    </dgm:pt>
    <dgm:pt modelId="{8C712BAF-B8E5-BE47-BFAE-58E3F152876D}">
      <dgm:prSet custT="1"/>
      <dgm:spPr/>
      <dgm:t>
        <a:bodyPr/>
        <a:lstStyle/>
        <a:p>
          <a:pPr algn="ctr"/>
          <a:r>
            <a:rPr lang="en-GB" sz="1800" b="1" dirty="0" smtClean="0">
              <a:ea typeface="Calibri" panose="020F0502020204030204" pitchFamily="34" charset="0"/>
              <a:cs typeface="Times New Roman" panose="02020603050405020304" pitchFamily="18" charset="0"/>
            </a:rPr>
            <a:t>malicious code</a:t>
          </a:r>
        </a:p>
        <a:p>
          <a:pPr algn="ctr"/>
          <a:r>
            <a:rPr lang="en-GB" sz="1400" dirty="0" smtClean="0">
              <a:solidFill>
                <a:schemeClr val="bg1"/>
              </a:solidFill>
              <a:ea typeface="Calibri" panose="020F0502020204030204" pitchFamily="34" charset="0"/>
              <a:cs typeface="Times New Roman" panose="02020603050405020304" pitchFamily="18" charset="0"/>
            </a:rPr>
            <a:t>Click box to watch video</a:t>
          </a:r>
          <a:endParaRPr lang="en-GB" sz="1400" dirty="0" smtClean="0">
            <a:ea typeface="Calibri" panose="020F0502020204030204" pitchFamily="34" charset="0"/>
            <a:cs typeface="Times New Roman" panose="02020603050405020304" pitchFamily="18" charset="0"/>
          </a:endParaRPr>
        </a:p>
      </dgm:t>
      <dgm:extLst>
        <a:ext uri="{E40237B7-FDA0-4F09-8148-C483321AD2D9}">
          <dgm14:cNvPr xmlns:dgm14="http://schemas.microsoft.com/office/drawing/2010/diagram" id="0" name="">
            <a:hlinkClick xmlns:r="http://schemas.openxmlformats.org/officeDocument/2006/relationships" r:id="rId1"/>
          </dgm14:cNvPr>
        </a:ext>
      </dgm:extLst>
    </dgm:pt>
    <dgm:pt modelId="{B2D297BD-FB9D-6444-B503-FF0EB3767925}" type="sibTrans" cxnId="{8651AE29-BFDC-3849-A6A0-56CD876F1515}">
      <dgm:prSet/>
      <dgm:spPr/>
      <dgm:t>
        <a:bodyPr/>
        <a:lstStyle/>
        <a:p>
          <a:endParaRPr lang="en-US"/>
        </a:p>
      </dgm:t>
    </dgm:pt>
    <dgm:pt modelId="{D7E64702-5C2E-7A42-AB37-B2A3AEC88690}" type="parTrans" cxnId="{8651AE29-BFDC-3849-A6A0-56CD876F1515}">
      <dgm:prSet/>
      <dgm:spPr/>
      <dgm:t>
        <a:bodyPr/>
        <a:lstStyle/>
        <a:p>
          <a:endParaRPr lang="en-US"/>
        </a:p>
      </dgm:t>
    </dgm:pt>
    <dgm:pt modelId="{7FAD9C2B-62C2-694C-ACEB-62038BBAA980}">
      <dgm:prSet custT="1"/>
      <dgm:spPr/>
      <dgm:t>
        <a:bodyPr/>
        <a:lstStyle/>
        <a:p>
          <a:pPr algn="ctr"/>
          <a:r>
            <a:rPr lang="en-GB" sz="1800" b="1" dirty="0" smtClean="0">
              <a:ea typeface="Calibri" panose="020F0502020204030204" pitchFamily="34" charset="0"/>
              <a:cs typeface="Times New Roman" panose="02020603050405020304" pitchFamily="18" charset="0"/>
            </a:rPr>
            <a:t>social engineering techniques</a:t>
          </a:r>
        </a:p>
        <a:p>
          <a:pPr algn="ctr"/>
          <a:r>
            <a:rPr lang="en-GB" sz="1400" dirty="0" smtClean="0">
              <a:solidFill>
                <a:schemeClr val="bg1"/>
              </a:solidFill>
              <a:ea typeface="Calibri" panose="020F0502020204030204" pitchFamily="34" charset="0"/>
              <a:cs typeface="Times New Roman" panose="02020603050405020304" pitchFamily="18" charset="0"/>
            </a:rPr>
            <a:t>Click box to watch video</a:t>
          </a:r>
          <a:endParaRPr lang="en-GB" sz="800" dirty="0" smtClean="0">
            <a:solidFill>
              <a:schemeClr val="bg1"/>
            </a:solidFill>
            <a:ea typeface="Calibri" panose="020F0502020204030204" pitchFamily="34" charset="0"/>
            <a:cs typeface="Times New Roman" panose="02020603050405020304" pitchFamily="18" charset="0"/>
          </a:endParaRPr>
        </a:p>
      </dgm:t>
      <dgm:extLst>
        <a:ext uri="{E40237B7-FDA0-4F09-8148-C483321AD2D9}">
          <dgm14:cNvPr xmlns:dgm14="http://schemas.microsoft.com/office/drawing/2010/diagram" id="0" name="">
            <a:hlinkClick xmlns:r="http://schemas.openxmlformats.org/officeDocument/2006/relationships" r:id="rId2"/>
          </dgm14:cNvPr>
        </a:ext>
      </dgm:extLst>
    </dgm:pt>
    <dgm:pt modelId="{06B0DEB0-6DDB-DD45-8F29-ABEC76687CA5}" type="sibTrans" cxnId="{F88AEB70-9812-4945-B142-0BE9E8811155}">
      <dgm:prSet/>
      <dgm:spPr/>
      <dgm:t>
        <a:bodyPr/>
        <a:lstStyle/>
        <a:p>
          <a:endParaRPr lang="en-US"/>
        </a:p>
      </dgm:t>
    </dgm:pt>
    <dgm:pt modelId="{42D77D8A-BE7F-8F47-89C8-ABA2F79C80F9}" type="parTrans" cxnId="{F88AEB70-9812-4945-B142-0BE9E8811155}">
      <dgm:prSet/>
      <dgm:spPr/>
      <dgm:t>
        <a:bodyPr/>
        <a:lstStyle/>
        <a:p>
          <a:endParaRPr lang="en-US"/>
        </a:p>
      </dgm:t>
    </dgm:pt>
    <dgm:pt modelId="{7D31DCCC-DA31-BE49-B85A-9AB406D3A974}" type="pres">
      <dgm:prSet presAssocID="{F87F22A4-A35E-42B1-921E-9D401F34EC57}" presName="diagram" presStyleCnt="0">
        <dgm:presLayoutVars>
          <dgm:dir/>
          <dgm:resizeHandles val="exact"/>
        </dgm:presLayoutVars>
      </dgm:prSet>
      <dgm:spPr/>
      <dgm:t>
        <a:bodyPr/>
        <a:lstStyle/>
        <a:p>
          <a:endParaRPr lang="en-US"/>
        </a:p>
      </dgm:t>
    </dgm:pt>
    <dgm:pt modelId="{73A28C3D-49D8-6C49-B4E9-116AD35EC4F7}" type="pres">
      <dgm:prSet presAssocID="{7FAD9C2B-62C2-694C-ACEB-62038BBAA980}" presName="node" presStyleLbl="node1" presStyleIdx="0" presStyleCnt="6">
        <dgm:presLayoutVars>
          <dgm:bulletEnabled val="1"/>
        </dgm:presLayoutVars>
      </dgm:prSet>
      <dgm:spPr/>
      <dgm:t>
        <a:bodyPr/>
        <a:lstStyle/>
        <a:p>
          <a:endParaRPr lang="en-GB"/>
        </a:p>
      </dgm:t>
    </dgm:pt>
    <dgm:pt modelId="{45E4AE4F-E597-8747-91B4-ED0851C75840}" type="pres">
      <dgm:prSet presAssocID="{06B0DEB0-6DDB-DD45-8F29-ABEC76687CA5}" presName="sibTrans" presStyleCnt="0"/>
      <dgm:spPr/>
    </dgm:pt>
    <dgm:pt modelId="{96C81695-C0E7-1446-BFDB-9A4FD2F83215}" type="pres">
      <dgm:prSet presAssocID="{8C712BAF-B8E5-BE47-BFAE-58E3F152876D}" presName="node" presStyleLbl="node1" presStyleIdx="1" presStyleCnt="6">
        <dgm:presLayoutVars>
          <dgm:bulletEnabled val="1"/>
        </dgm:presLayoutVars>
      </dgm:prSet>
      <dgm:spPr/>
      <dgm:t>
        <a:bodyPr/>
        <a:lstStyle/>
        <a:p>
          <a:endParaRPr lang="en-GB"/>
        </a:p>
      </dgm:t>
    </dgm:pt>
    <dgm:pt modelId="{84D99FB2-EA55-DC4C-9B47-211D0EA5682E}" type="pres">
      <dgm:prSet presAssocID="{B2D297BD-FB9D-6444-B503-FF0EB3767925}" presName="sibTrans" presStyleCnt="0"/>
      <dgm:spPr/>
    </dgm:pt>
    <dgm:pt modelId="{66771D1D-5583-E744-827F-62A558B6292C}" type="pres">
      <dgm:prSet presAssocID="{8415172B-503C-D24E-9D41-CEBFFAF83F0F}" presName="node" presStyleLbl="node1" presStyleIdx="2" presStyleCnt="6">
        <dgm:presLayoutVars>
          <dgm:bulletEnabled val="1"/>
        </dgm:presLayoutVars>
      </dgm:prSet>
      <dgm:spPr/>
      <dgm:t>
        <a:bodyPr/>
        <a:lstStyle/>
        <a:p>
          <a:endParaRPr lang="en-GB"/>
        </a:p>
      </dgm:t>
    </dgm:pt>
    <dgm:pt modelId="{8129A2C6-C076-5E45-A1CB-95FE8CEFC231}" type="pres">
      <dgm:prSet presAssocID="{E001ADEA-9B74-CE4B-BFEE-0474FFD0557D}" presName="sibTrans" presStyleCnt="0"/>
      <dgm:spPr/>
    </dgm:pt>
    <dgm:pt modelId="{92DF054B-DE78-2342-994E-A042E17A3098}" type="pres">
      <dgm:prSet presAssocID="{8C90E700-4883-D842-9889-EBCECC5D92A9}" presName="node" presStyleLbl="node1" presStyleIdx="3" presStyleCnt="6">
        <dgm:presLayoutVars>
          <dgm:bulletEnabled val="1"/>
        </dgm:presLayoutVars>
      </dgm:prSet>
      <dgm:spPr/>
      <dgm:t>
        <a:bodyPr/>
        <a:lstStyle/>
        <a:p>
          <a:endParaRPr lang="en-GB"/>
        </a:p>
      </dgm:t>
    </dgm:pt>
    <dgm:pt modelId="{A392A7C5-E1AB-AF41-9662-B6A781C455F8}" type="pres">
      <dgm:prSet presAssocID="{163DCACE-DF11-1C48-B7C7-5C5FC7D978DF}" presName="sibTrans" presStyleCnt="0"/>
      <dgm:spPr/>
    </dgm:pt>
    <dgm:pt modelId="{4C87646F-B927-364A-AE45-6E26D784E661}" type="pres">
      <dgm:prSet presAssocID="{130D34B1-272C-324F-A1B0-C7E699A0D5A0}" presName="node" presStyleLbl="node1" presStyleIdx="4" presStyleCnt="6">
        <dgm:presLayoutVars>
          <dgm:bulletEnabled val="1"/>
        </dgm:presLayoutVars>
      </dgm:prSet>
      <dgm:spPr/>
      <dgm:t>
        <a:bodyPr/>
        <a:lstStyle/>
        <a:p>
          <a:endParaRPr lang="en-GB"/>
        </a:p>
      </dgm:t>
    </dgm:pt>
    <dgm:pt modelId="{AC1F2234-F05F-E841-B0F5-AA154820A58F}" type="pres">
      <dgm:prSet presAssocID="{4F5D7A92-B718-9349-8B08-FC029C68EBEA}" presName="sibTrans" presStyleCnt="0"/>
      <dgm:spPr/>
    </dgm:pt>
    <dgm:pt modelId="{D0CC91A5-E8B7-AB46-951B-CA19C253B43D}" type="pres">
      <dgm:prSet presAssocID="{FBB8DE30-93FE-FE46-B6E9-C97F208235B7}" presName="node" presStyleLbl="node1" presStyleIdx="5" presStyleCnt="6">
        <dgm:presLayoutVars>
          <dgm:bulletEnabled val="1"/>
        </dgm:presLayoutVars>
      </dgm:prSet>
      <dgm:spPr/>
      <dgm:t>
        <a:bodyPr/>
        <a:lstStyle/>
        <a:p>
          <a:endParaRPr lang="en-GB"/>
        </a:p>
      </dgm:t>
    </dgm:pt>
  </dgm:ptLst>
  <dgm:cxnLst>
    <dgm:cxn modelId="{EC6A0336-7355-074A-B6D4-097AE5F1B20D}" type="presOf" srcId="{F87F22A4-A35E-42B1-921E-9D401F34EC57}" destId="{7D31DCCC-DA31-BE49-B85A-9AB406D3A974}" srcOrd="0" destOrd="0" presId="urn:microsoft.com/office/officeart/2005/8/layout/default"/>
    <dgm:cxn modelId="{AA8D5297-B6D3-884C-8809-F97C1DA40474}" srcId="{F87F22A4-A35E-42B1-921E-9D401F34EC57}" destId="{130D34B1-272C-324F-A1B0-C7E699A0D5A0}" srcOrd="4" destOrd="0" parTransId="{6B7A9500-9D91-9346-96E8-EBB5E715095F}" sibTransId="{4F5D7A92-B718-9349-8B08-FC029C68EBEA}"/>
    <dgm:cxn modelId="{21FE6514-146F-0E40-B9C4-53BC25495BD0}" type="presOf" srcId="{8C712BAF-B8E5-BE47-BFAE-58E3F152876D}" destId="{96C81695-C0E7-1446-BFDB-9A4FD2F83215}" srcOrd="0" destOrd="0" presId="urn:microsoft.com/office/officeart/2005/8/layout/default"/>
    <dgm:cxn modelId="{DCE29862-875C-EA42-830D-C5D33B03B2A4}" srcId="{F87F22A4-A35E-42B1-921E-9D401F34EC57}" destId="{FBB8DE30-93FE-FE46-B6E9-C97F208235B7}" srcOrd="5" destOrd="0" parTransId="{2A02B65B-D1D5-374A-B0E3-1C6B1DDCD0E7}" sibTransId="{C53629E9-1E59-A740-A73C-BAC554FBB8AC}"/>
    <dgm:cxn modelId="{F88AEB70-9812-4945-B142-0BE9E8811155}" srcId="{F87F22A4-A35E-42B1-921E-9D401F34EC57}" destId="{7FAD9C2B-62C2-694C-ACEB-62038BBAA980}" srcOrd="0" destOrd="0" parTransId="{42D77D8A-BE7F-8F47-89C8-ABA2F79C80F9}" sibTransId="{06B0DEB0-6DDB-DD45-8F29-ABEC76687CA5}"/>
    <dgm:cxn modelId="{8651AE29-BFDC-3849-A6A0-56CD876F1515}" srcId="{F87F22A4-A35E-42B1-921E-9D401F34EC57}" destId="{8C712BAF-B8E5-BE47-BFAE-58E3F152876D}" srcOrd="1" destOrd="0" parTransId="{D7E64702-5C2E-7A42-AB37-B2A3AEC88690}" sibTransId="{B2D297BD-FB9D-6444-B503-FF0EB3767925}"/>
    <dgm:cxn modelId="{F078EDAD-9076-CD4D-B3D7-F764869BFC64}" type="presOf" srcId="{130D34B1-272C-324F-A1B0-C7E699A0D5A0}" destId="{4C87646F-B927-364A-AE45-6E26D784E661}" srcOrd="0" destOrd="0" presId="urn:microsoft.com/office/officeart/2005/8/layout/default"/>
    <dgm:cxn modelId="{23CC0F4D-DEA9-1141-811C-0F62D32B4F80}" type="presOf" srcId="{8C90E700-4883-D842-9889-EBCECC5D92A9}" destId="{92DF054B-DE78-2342-994E-A042E17A3098}" srcOrd="0" destOrd="0" presId="urn:microsoft.com/office/officeart/2005/8/layout/default"/>
    <dgm:cxn modelId="{D3B81DAE-D34C-C74E-AADE-4D577195EF0B}" srcId="{F87F22A4-A35E-42B1-921E-9D401F34EC57}" destId="{8415172B-503C-D24E-9D41-CEBFFAF83F0F}" srcOrd="2" destOrd="0" parTransId="{19B19069-9028-6C47-BC4D-5210D6434719}" sibTransId="{E001ADEA-9B74-CE4B-BFEE-0474FFD0557D}"/>
    <dgm:cxn modelId="{40750BB2-21D9-7A45-9C4D-CC666305A008}" type="presOf" srcId="{7FAD9C2B-62C2-694C-ACEB-62038BBAA980}" destId="{73A28C3D-49D8-6C49-B4E9-116AD35EC4F7}" srcOrd="0" destOrd="0" presId="urn:microsoft.com/office/officeart/2005/8/layout/default"/>
    <dgm:cxn modelId="{7EDBEA6F-7611-1340-9B3A-B359B75D00A1}" srcId="{F87F22A4-A35E-42B1-921E-9D401F34EC57}" destId="{8C90E700-4883-D842-9889-EBCECC5D92A9}" srcOrd="3" destOrd="0" parTransId="{8245AD65-A2D8-AF41-BF98-295E7476573F}" sibTransId="{163DCACE-DF11-1C48-B7C7-5C5FC7D978DF}"/>
    <dgm:cxn modelId="{E1CF8267-E31C-3F43-9EF1-2860905BC041}" type="presOf" srcId="{FBB8DE30-93FE-FE46-B6E9-C97F208235B7}" destId="{D0CC91A5-E8B7-AB46-951B-CA19C253B43D}" srcOrd="0" destOrd="0" presId="urn:microsoft.com/office/officeart/2005/8/layout/default"/>
    <dgm:cxn modelId="{DDA5E5BC-71E8-ED40-AD91-BD19D26A092F}" type="presOf" srcId="{8415172B-503C-D24E-9D41-CEBFFAF83F0F}" destId="{66771D1D-5583-E744-827F-62A558B6292C}" srcOrd="0" destOrd="0" presId="urn:microsoft.com/office/officeart/2005/8/layout/default"/>
    <dgm:cxn modelId="{7589CFFF-DD5B-AD46-821E-E78B507AC3D8}" type="presParOf" srcId="{7D31DCCC-DA31-BE49-B85A-9AB406D3A974}" destId="{73A28C3D-49D8-6C49-B4E9-116AD35EC4F7}" srcOrd="0" destOrd="0" presId="urn:microsoft.com/office/officeart/2005/8/layout/default"/>
    <dgm:cxn modelId="{C86B80D2-21C4-5340-AE66-DE61C8B79A66}" type="presParOf" srcId="{7D31DCCC-DA31-BE49-B85A-9AB406D3A974}" destId="{45E4AE4F-E597-8747-91B4-ED0851C75840}" srcOrd="1" destOrd="0" presId="urn:microsoft.com/office/officeart/2005/8/layout/default"/>
    <dgm:cxn modelId="{1A2851A1-D5A4-1846-AF04-5326EAEE8774}" type="presParOf" srcId="{7D31DCCC-DA31-BE49-B85A-9AB406D3A974}" destId="{96C81695-C0E7-1446-BFDB-9A4FD2F83215}" srcOrd="2" destOrd="0" presId="urn:microsoft.com/office/officeart/2005/8/layout/default"/>
    <dgm:cxn modelId="{4C86560A-B4D8-AD45-BB55-BFE4E6D0B8A4}" type="presParOf" srcId="{7D31DCCC-DA31-BE49-B85A-9AB406D3A974}" destId="{84D99FB2-EA55-DC4C-9B47-211D0EA5682E}" srcOrd="3" destOrd="0" presId="urn:microsoft.com/office/officeart/2005/8/layout/default"/>
    <dgm:cxn modelId="{70C8C9BA-1068-6D44-8D8D-742A4A8DE006}" type="presParOf" srcId="{7D31DCCC-DA31-BE49-B85A-9AB406D3A974}" destId="{66771D1D-5583-E744-827F-62A558B6292C}" srcOrd="4" destOrd="0" presId="urn:microsoft.com/office/officeart/2005/8/layout/default"/>
    <dgm:cxn modelId="{7889169B-0E44-5748-928B-2894B8077C03}" type="presParOf" srcId="{7D31DCCC-DA31-BE49-B85A-9AB406D3A974}" destId="{8129A2C6-C076-5E45-A1CB-95FE8CEFC231}" srcOrd="5" destOrd="0" presId="urn:microsoft.com/office/officeart/2005/8/layout/default"/>
    <dgm:cxn modelId="{8DDA1E90-7FC5-9C48-84E8-5298E34A5505}" type="presParOf" srcId="{7D31DCCC-DA31-BE49-B85A-9AB406D3A974}" destId="{92DF054B-DE78-2342-994E-A042E17A3098}" srcOrd="6" destOrd="0" presId="urn:microsoft.com/office/officeart/2005/8/layout/default"/>
    <dgm:cxn modelId="{2C03AB0C-054A-8347-8958-5B2CCBB77EC4}" type="presParOf" srcId="{7D31DCCC-DA31-BE49-B85A-9AB406D3A974}" destId="{A392A7C5-E1AB-AF41-9662-B6A781C455F8}" srcOrd="7" destOrd="0" presId="urn:microsoft.com/office/officeart/2005/8/layout/default"/>
    <dgm:cxn modelId="{84C9E459-BC29-A343-B886-0149833E3B6C}" type="presParOf" srcId="{7D31DCCC-DA31-BE49-B85A-9AB406D3A974}" destId="{4C87646F-B927-364A-AE45-6E26D784E661}" srcOrd="8" destOrd="0" presId="urn:microsoft.com/office/officeart/2005/8/layout/default"/>
    <dgm:cxn modelId="{BC123084-25A6-8142-9721-775A228E3705}" type="presParOf" srcId="{7D31DCCC-DA31-BE49-B85A-9AB406D3A974}" destId="{AC1F2234-F05F-E841-B0F5-AA154820A58F}" srcOrd="9" destOrd="0" presId="urn:microsoft.com/office/officeart/2005/8/layout/default"/>
    <dgm:cxn modelId="{C6F7E626-597A-8E4A-A941-0AE187217715}" type="presParOf" srcId="{7D31DCCC-DA31-BE49-B85A-9AB406D3A974}" destId="{D0CC91A5-E8B7-AB46-951B-CA19C253B43D}"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B62CB9-6591-304E-886B-B3C1A040DD11}">
      <dsp:nvSpPr>
        <dsp:cNvPr id="0" name=""/>
        <dsp:cNvSpPr/>
      </dsp:nvSpPr>
      <dsp:spPr>
        <a:xfrm>
          <a:off x="1633812" y="468054"/>
          <a:ext cx="4932829" cy="2351404"/>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296304-B460-4F4A-AFC7-B4A67F1C2801}">
      <dsp:nvSpPr>
        <dsp:cNvPr id="0" name=""/>
        <dsp:cNvSpPr/>
      </dsp:nvSpPr>
      <dsp:spPr>
        <a:xfrm>
          <a:off x="2378684" y="1180277"/>
          <a:ext cx="3441873" cy="937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ea typeface="Calibri" panose="020F0502020204030204" pitchFamily="34" charset="0"/>
              <a:cs typeface="Times New Roman" panose="02020603050405020304" pitchFamily="18" charset="0"/>
            </a:rPr>
            <a:t>Understand and be able to explain cyber security threats.</a:t>
          </a:r>
          <a:endParaRPr lang="en-GB" sz="1800" kern="1200" dirty="0">
            <a:ea typeface="Calibri" panose="020F0502020204030204" pitchFamily="34" charset="0"/>
            <a:cs typeface="Times New Roman" panose="02020603050405020304" pitchFamily="18" charset="0"/>
          </a:endParaRPr>
        </a:p>
      </dsp:txBody>
      <dsp:txXfrm>
        <a:off x="2378684" y="1180277"/>
        <a:ext cx="3441873" cy="937040"/>
      </dsp:txXfrm>
    </dsp:sp>
    <dsp:sp modelId="{80401EC5-8022-494A-BD44-701D9B14130C}">
      <dsp:nvSpPr>
        <dsp:cNvPr id="0" name=""/>
        <dsp:cNvSpPr/>
      </dsp:nvSpPr>
      <dsp:spPr>
        <a:xfrm>
          <a:off x="922190" y="2549363"/>
          <a:ext cx="4495714" cy="2023141"/>
        </a:xfrm>
        <a:prstGeom prst="blockArc">
          <a:avLst>
            <a:gd name="adj1" fmla="val 0"/>
            <a:gd name="adj2" fmla="val 189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31B5F2-917E-4FA1-B4D8-91C871BAF4BC}">
      <dsp:nvSpPr>
        <dsp:cNvPr id="0" name=""/>
        <dsp:cNvSpPr/>
      </dsp:nvSpPr>
      <dsp:spPr>
        <a:xfrm>
          <a:off x="1497977" y="3114340"/>
          <a:ext cx="3328984" cy="937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ea typeface="Calibri" panose="020F0502020204030204" pitchFamily="34" charset="0"/>
              <a:cs typeface="Times New Roman" panose="02020603050405020304" pitchFamily="18" charset="0"/>
            </a:rPr>
            <a:t>Explain what penetration testing is and what it is used for.</a:t>
          </a:r>
          <a:endParaRPr lang="en-GB" sz="1800" kern="1200" dirty="0">
            <a:ea typeface="Calibri" panose="020F0502020204030204" pitchFamily="34" charset="0"/>
            <a:cs typeface="Times New Roman" panose="02020603050405020304" pitchFamily="18" charset="0"/>
          </a:endParaRPr>
        </a:p>
      </dsp:txBody>
      <dsp:txXfrm>
        <a:off x="1497977" y="3114340"/>
        <a:ext cx="3328984" cy="937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28C3D-49D8-6C49-B4E9-116AD35EC4F7}">
      <dsp:nvSpPr>
        <dsp:cNvPr id="0" name=""/>
        <dsp:cNvSpPr/>
      </dsp:nvSpPr>
      <dsp:spPr>
        <a:xfrm>
          <a:off x="1099008" y="843"/>
          <a:ext cx="2519436" cy="1511661"/>
        </a:xfrm>
        <a:prstGeom prst="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smtClean="0">
              <a:ea typeface="Calibri" panose="020F0502020204030204" pitchFamily="34" charset="0"/>
              <a:cs typeface="Times New Roman" panose="02020603050405020304" pitchFamily="18" charset="0"/>
            </a:rPr>
            <a:t>social engineering techniques</a:t>
          </a:r>
        </a:p>
        <a:p>
          <a:pPr lvl="0" algn="ctr" defTabSz="800100">
            <a:lnSpc>
              <a:spcPct val="90000"/>
            </a:lnSpc>
            <a:spcBef>
              <a:spcPct val="0"/>
            </a:spcBef>
            <a:spcAft>
              <a:spcPct val="35000"/>
            </a:spcAft>
          </a:pPr>
          <a:r>
            <a:rPr lang="en-GB" sz="1400" kern="1200" dirty="0" smtClean="0">
              <a:solidFill>
                <a:schemeClr val="bg1"/>
              </a:solidFill>
              <a:ea typeface="Calibri" panose="020F0502020204030204" pitchFamily="34" charset="0"/>
              <a:cs typeface="Times New Roman" panose="02020603050405020304" pitchFamily="18" charset="0"/>
            </a:rPr>
            <a:t>Click box to watch video</a:t>
          </a:r>
          <a:endParaRPr lang="en-GB" sz="800" kern="1200" dirty="0" smtClean="0">
            <a:solidFill>
              <a:schemeClr val="bg1"/>
            </a:solidFill>
            <a:ea typeface="Calibri" panose="020F0502020204030204" pitchFamily="34" charset="0"/>
            <a:cs typeface="Times New Roman" panose="02020603050405020304" pitchFamily="18" charset="0"/>
          </a:endParaRPr>
        </a:p>
      </dsp:txBody>
      <dsp:txXfrm>
        <a:off x="1099008" y="843"/>
        <a:ext cx="2519436" cy="1511661"/>
      </dsp:txXfrm>
    </dsp:sp>
    <dsp:sp modelId="{96C81695-C0E7-1446-BFDB-9A4FD2F83215}">
      <dsp:nvSpPr>
        <dsp:cNvPr id="0" name=""/>
        <dsp:cNvSpPr/>
      </dsp:nvSpPr>
      <dsp:spPr>
        <a:xfrm>
          <a:off x="3870387" y="843"/>
          <a:ext cx="2519436" cy="1511661"/>
        </a:xfrm>
        <a:prstGeom prst="rect">
          <a:avLst/>
        </a:prstGeom>
        <a:solidFill>
          <a:schemeClr val="accent1">
            <a:alpha val="90000"/>
            <a:hueOff val="0"/>
            <a:satOff val="0"/>
            <a:lumOff val="0"/>
            <a:alphaOff val="-8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smtClean="0">
              <a:ea typeface="Calibri" panose="020F0502020204030204" pitchFamily="34" charset="0"/>
              <a:cs typeface="Times New Roman" panose="02020603050405020304" pitchFamily="18" charset="0"/>
            </a:rPr>
            <a:t>malicious code</a:t>
          </a:r>
        </a:p>
        <a:p>
          <a:pPr lvl="0" algn="ctr" defTabSz="800100">
            <a:lnSpc>
              <a:spcPct val="90000"/>
            </a:lnSpc>
            <a:spcBef>
              <a:spcPct val="0"/>
            </a:spcBef>
            <a:spcAft>
              <a:spcPct val="35000"/>
            </a:spcAft>
          </a:pPr>
          <a:r>
            <a:rPr lang="en-GB" sz="1400" kern="1200" dirty="0" smtClean="0">
              <a:solidFill>
                <a:schemeClr val="bg1"/>
              </a:solidFill>
              <a:ea typeface="Calibri" panose="020F0502020204030204" pitchFamily="34" charset="0"/>
              <a:cs typeface="Times New Roman" panose="02020603050405020304" pitchFamily="18" charset="0"/>
            </a:rPr>
            <a:t>Click box to watch video</a:t>
          </a:r>
          <a:endParaRPr lang="en-GB" sz="1400" kern="1200" dirty="0" smtClean="0">
            <a:ea typeface="Calibri" panose="020F0502020204030204" pitchFamily="34" charset="0"/>
            <a:cs typeface="Times New Roman" panose="02020603050405020304" pitchFamily="18" charset="0"/>
          </a:endParaRPr>
        </a:p>
      </dsp:txBody>
      <dsp:txXfrm>
        <a:off x="3870387" y="843"/>
        <a:ext cx="2519436" cy="1511661"/>
      </dsp:txXfrm>
    </dsp:sp>
    <dsp:sp modelId="{66771D1D-5583-E744-827F-62A558B6292C}">
      <dsp:nvSpPr>
        <dsp:cNvPr id="0" name=""/>
        <dsp:cNvSpPr/>
      </dsp:nvSpPr>
      <dsp:spPr>
        <a:xfrm>
          <a:off x="1099008" y="1764449"/>
          <a:ext cx="2519436" cy="1511661"/>
        </a:xfrm>
        <a:prstGeom prst="rect">
          <a:avLst/>
        </a:prstGeom>
        <a:solidFill>
          <a:schemeClr val="accent1">
            <a:alpha val="90000"/>
            <a:hueOff val="0"/>
            <a:satOff val="0"/>
            <a:lumOff val="0"/>
            <a:alphaOff val="-16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smtClean="0">
              <a:ea typeface="Calibri" panose="020F0502020204030204" pitchFamily="34" charset="0"/>
              <a:cs typeface="Times New Roman" panose="02020603050405020304" pitchFamily="18" charset="0"/>
            </a:rPr>
            <a:t>weak and default passwords</a:t>
          </a:r>
          <a:endParaRPr lang="en-GB" sz="1800" b="1" kern="1200" dirty="0">
            <a:ea typeface="Calibri" panose="020F0502020204030204" pitchFamily="34" charset="0"/>
            <a:cs typeface="Times New Roman" panose="02020603050405020304" pitchFamily="18" charset="0"/>
          </a:endParaRPr>
        </a:p>
      </dsp:txBody>
      <dsp:txXfrm>
        <a:off x="1099008" y="1764449"/>
        <a:ext cx="2519436" cy="1511661"/>
      </dsp:txXfrm>
    </dsp:sp>
    <dsp:sp modelId="{92DF054B-DE78-2342-994E-A042E17A3098}">
      <dsp:nvSpPr>
        <dsp:cNvPr id="0" name=""/>
        <dsp:cNvSpPr/>
      </dsp:nvSpPr>
      <dsp:spPr>
        <a:xfrm>
          <a:off x="3870387" y="1764449"/>
          <a:ext cx="2519436" cy="1511661"/>
        </a:xfrm>
        <a:prstGeom prst="rect">
          <a:avLst/>
        </a:prstGeom>
        <a:solidFill>
          <a:schemeClr val="accent1">
            <a:alpha val="90000"/>
            <a:hueOff val="0"/>
            <a:satOff val="0"/>
            <a:lumOff val="0"/>
            <a:alphaOff val="-24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smtClean="0">
              <a:ea typeface="Calibri" panose="020F0502020204030204" pitchFamily="34" charset="0"/>
              <a:cs typeface="Times New Roman" panose="02020603050405020304" pitchFamily="18" charset="0"/>
            </a:rPr>
            <a:t>misconfigured access rights</a:t>
          </a:r>
          <a:endParaRPr lang="en-GB" sz="1800" b="1" kern="1200" dirty="0">
            <a:ea typeface="Calibri" panose="020F0502020204030204" pitchFamily="34" charset="0"/>
            <a:cs typeface="Times New Roman" panose="02020603050405020304" pitchFamily="18" charset="0"/>
          </a:endParaRPr>
        </a:p>
      </dsp:txBody>
      <dsp:txXfrm>
        <a:off x="3870387" y="1764449"/>
        <a:ext cx="2519436" cy="1511661"/>
      </dsp:txXfrm>
    </dsp:sp>
    <dsp:sp modelId="{4C87646F-B927-364A-AE45-6E26D784E661}">
      <dsp:nvSpPr>
        <dsp:cNvPr id="0" name=""/>
        <dsp:cNvSpPr/>
      </dsp:nvSpPr>
      <dsp:spPr>
        <a:xfrm>
          <a:off x="1099008" y="3528054"/>
          <a:ext cx="2519436" cy="1511661"/>
        </a:xfrm>
        <a:prstGeom prst="rect">
          <a:avLst/>
        </a:prstGeom>
        <a:solidFill>
          <a:schemeClr val="accent1">
            <a:alpha val="90000"/>
            <a:hueOff val="0"/>
            <a:satOff val="0"/>
            <a:lumOff val="0"/>
            <a:alphaOff val="-32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smtClean="0">
              <a:ea typeface="Calibri" panose="020F0502020204030204" pitchFamily="34" charset="0"/>
              <a:cs typeface="Times New Roman" panose="02020603050405020304" pitchFamily="18" charset="0"/>
            </a:rPr>
            <a:t>removable media</a:t>
          </a:r>
          <a:endParaRPr lang="en-GB" sz="1800" b="1" kern="1200" dirty="0">
            <a:ea typeface="Calibri" panose="020F0502020204030204" pitchFamily="34" charset="0"/>
            <a:cs typeface="Times New Roman" panose="02020603050405020304" pitchFamily="18" charset="0"/>
          </a:endParaRPr>
        </a:p>
      </dsp:txBody>
      <dsp:txXfrm>
        <a:off x="1099008" y="3528054"/>
        <a:ext cx="2519436" cy="1511661"/>
      </dsp:txXfrm>
    </dsp:sp>
    <dsp:sp modelId="{D0CC91A5-E8B7-AB46-951B-CA19C253B43D}">
      <dsp:nvSpPr>
        <dsp:cNvPr id="0" name=""/>
        <dsp:cNvSpPr/>
      </dsp:nvSpPr>
      <dsp:spPr>
        <a:xfrm>
          <a:off x="3870387" y="3528054"/>
          <a:ext cx="2519436" cy="1511661"/>
        </a:xfrm>
        <a:prstGeom prst="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smtClean="0">
              <a:ea typeface="Calibri" panose="020F0502020204030204" pitchFamily="34" charset="0"/>
              <a:cs typeface="Times New Roman" panose="02020603050405020304" pitchFamily="18" charset="0"/>
            </a:rPr>
            <a:t>unpatched and/or outdated software</a:t>
          </a:r>
          <a:endParaRPr lang="en-GB" sz="1800" kern="1200" dirty="0">
            <a:ea typeface="Calibri" panose="020F0502020204030204" pitchFamily="34" charset="0"/>
            <a:cs typeface="Times New Roman" panose="02020603050405020304" pitchFamily="18" charset="0"/>
          </a:endParaRPr>
        </a:p>
      </dsp:txBody>
      <dsp:txXfrm>
        <a:off x="3870387" y="3528054"/>
        <a:ext cx="2519436" cy="1511661"/>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t>24/05/2016</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t>‹#›</a:t>
            </a:fld>
            <a:endParaRPr lang="en-GB"/>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24/05/2016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0"/>
              </a:spcAft>
            </a:pPr>
            <a:r>
              <a:rPr lang="en-GB" sz="1400" b="1" dirty="0" smtClean="0">
                <a:ea typeface="Calibri" panose="020F0502020204030204" pitchFamily="34" charset="0"/>
                <a:cs typeface="Times New Roman" panose="02020603050405020304" pitchFamily="18" charset="0"/>
              </a:rPr>
              <a:t>Unit Objective</a:t>
            </a:r>
            <a:endParaRPr lang="en-GB" dirty="0" smtClean="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GB" dirty="0" smtClean="0">
                <a:ea typeface="Calibri" panose="020F0502020204030204" pitchFamily="34" charset="0"/>
                <a:cs typeface="Times New Roman" panose="02020603050405020304" pitchFamily="18" charset="0"/>
              </a:rPr>
              <a:t>Be able to define the term cyber security and be able to describe the main purposes of cyber security</a:t>
            </a: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i="1" dirty="0" smtClean="0">
                <a:latin typeface="Arial" panose="020B0604020202020204" pitchFamily="34" charset="0"/>
                <a:cs typeface="Arial" panose="020B0604020202020204" pitchFamily="34" charset="0"/>
              </a:rPr>
              <a:t>Click on ‘Start’ to start the 3 minute timer.</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Answer:</a:t>
            </a:r>
            <a:r>
              <a:rPr lang="en-US" baseline="0" dirty="0" smtClean="0"/>
              <a:t> </a:t>
            </a:r>
            <a:r>
              <a:rPr lang="en-GB" sz="1200" kern="1200" dirty="0" smtClean="0">
                <a:solidFill>
                  <a:schemeClr val="tx1"/>
                </a:solidFill>
                <a:effectLst/>
                <a:latin typeface="+mn-lt"/>
                <a:ea typeface="+mn-ea"/>
                <a:cs typeface="+mn-cs"/>
              </a:rPr>
              <a:t>Protecting networks, computers, programs and data from attack, damage or </a:t>
            </a:r>
            <a:r>
              <a:rPr lang="en-GB" sz="1200" kern="1200" dirty="0" smtClean="0">
                <a:solidFill>
                  <a:schemeClr val="tx1"/>
                </a:solidFill>
                <a:effectLst/>
                <a:latin typeface="+mn-lt"/>
                <a:ea typeface="+mn-ea"/>
                <a:cs typeface="+mn-cs"/>
              </a:rPr>
              <a:t>unauthorised </a:t>
            </a:r>
            <a:r>
              <a:rPr lang="en-GB" sz="1200" kern="1200" dirty="0" smtClean="0">
                <a:solidFill>
                  <a:schemeClr val="tx1"/>
                </a:solidFill>
                <a:effectLst/>
                <a:latin typeface="+mn-lt"/>
                <a:ea typeface="+mn-ea"/>
                <a:cs typeface="+mn-cs"/>
              </a:rPr>
              <a:t>access through the use of technologies, processes and practices.</a:t>
            </a:r>
          </a:p>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a:p>
        </p:txBody>
      </p:sp>
    </p:spTree>
    <p:extLst>
      <p:ext uri="{BB962C8B-B14F-4D97-AF65-F5344CB8AC3E}">
        <p14:creationId xmlns:p14="http://schemas.microsoft.com/office/powerpoint/2010/main" val="704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a:t>
            </a:r>
            <a:r>
              <a:rPr lang="en-US" dirty="0" err="1" smtClean="0"/>
              <a:t>whatis.techtarget.com</a:t>
            </a:r>
            <a:r>
              <a:rPr lang="en-US" dirty="0" smtClean="0"/>
              <a:t>/definition/</a:t>
            </a:r>
            <a:r>
              <a:rPr lang="en-US" dirty="0" err="1" smtClean="0"/>
              <a:t>cybersecurity</a:t>
            </a:r>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3</a:t>
            </a:fld>
            <a:endParaRPr lang="en-GB"/>
          </a:p>
        </p:txBody>
      </p:sp>
    </p:spTree>
    <p:extLst>
      <p:ext uri="{BB962C8B-B14F-4D97-AF65-F5344CB8AC3E}">
        <p14:creationId xmlns:p14="http://schemas.microsoft.com/office/powerpoint/2010/main" val="345940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Social Engineering techniques</a:t>
            </a:r>
            <a:endParaRPr lang="en-US" b="0" dirty="0" smtClean="0"/>
          </a:p>
          <a:p>
            <a:r>
              <a:rPr lang="en-US" baseline="0" dirty="0" smtClean="0"/>
              <a:t>Hackers use human interaction in this non-technical method of invasion. People are often tricked into disclosing information or doing something that leaves them at risk. Normal procedures for security are broken. For example a customer receives an email from their bank asking to confirm the password as they make upgrades the an account. Barclays advertising campaign 2016</a:t>
            </a:r>
          </a:p>
          <a:p>
            <a:r>
              <a:rPr lang="nl-NL" dirty="0" smtClean="0"/>
              <a:t>www.youtube.com/watch?v=6yGvO-FefUc (0:30 minutes</a:t>
            </a:r>
            <a:r>
              <a:rPr lang="nl-NL" baseline="0" dirty="0" smtClean="0"/>
              <a:t> long)</a:t>
            </a:r>
            <a:endParaRPr lang="nl-NL" dirty="0" smtClean="0"/>
          </a:p>
          <a:p>
            <a:endParaRPr lang="nl-NL" dirty="0" smtClean="0"/>
          </a:p>
          <a:p>
            <a:endParaRPr lang="nl-NL"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effectLst/>
                <a:latin typeface="+mn-lt"/>
                <a:ea typeface="+mn-ea"/>
                <a:cs typeface="+mn-cs"/>
              </a:rPr>
              <a:t>Malicious code</a:t>
            </a:r>
            <a:r>
              <a:rPr lang="en-US" sz="1200" kern="1200" dirty="0" smtClean="0">
                <a:solidFill>
                  <a:schemeClr val="tx1"/>
                </a:solidFill>
                <a:effectLst/>
                <a:latin typeface="+mn-lt"/>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This is when code is</a:t>
            </a:r>
            <a:r>
              <a:rPr lang="en-US" sz="1200" kern="1200" baseline="0" dirty="0" smtClean="0">
                <a:solidFill>
                  <a:schemeClr val="tx1"/>
                </a:solidFill>
                <a:effectLst/>
                <a:latin typeface="+mn-lt"/>
                <a:ea typeface="+mn-ea"/>
                <a:cs typeface="+mn-cs"/>
              </a:rPr>
              <a:t> used to cause damage to a computer system or network, or cause a malfunction or breach security. The code could be part of a script e.g. Sent in an email attachment that is opened, or it could be part of a software system that is downloaded and installed. This threat is can often affect a PC or network and it can be difficult to control with only antivirus software.</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mn-lt"/>
                <a:ea typeface="+mn-ea"/>
                <a:cs typeface="+mn-cs"/>
              </a:rPr>
              <a:t>http://news.bbc.co.uk/1/hi/technology/7701227.stm (BBC news article - consider printing for students to read later)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b="1" kern="1200" dirty="0" smtClean="0">
                <a:solidFill>
                  <a:schemeClr val="tx1"/>
                </a:solidFill>
                <a:effectLst/>
                <a:latin typeface="+mn-lt"/>
                <a:ea typeface="+mn-ea"/>
                <a:cs typeface="+mn-cs"/>
              </a:rPr>
              <a:t>Weak and default passwords</a:t>
            </a:r>
            <a:endParaRPr lang="en-GB"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Weak passwords</a:t>
            </a:r>
            <a:r>
              <a:rPr lang="en-US" sz="1200" kern="1200" baseline="0" dirty="0" smtClean="0">
                <a:solidFill>
                  <a:schemeClr val="tx1"/>
                </a:solidFill>
                <a:effectLst/>
                <a:latin typeface="+mn-lt"/>
                <a:ea typeface="+mn-ea"/>
                <a:cs typeface="+mn-cs"/>
              </a:rPr>
              <a:t> are short, less than 8 characters. They are often pet’s or children’s names, birthdays or word patterns </a:t>
            </a:r>
            <a:r>
              <a:rPr lang="en-US" sz="1200" kern="1200" baseline="0" dirty="0" err="1" smtClean="0">
                <a:solidFill>
                  <a:schemeClr val="tx1"/>
                </a:solidFill>
                <a:effectLst/>
                <a:latin typeface="+mn-lt"/>
                <a:ea typeface="+mn-ea"/>
                <a:cs typeface="+mn-cs"/>
              </a:rPr>
              <a:t>eg</a:t>
            </a:r>
            <a:r>
              <a:rPr lang="en-US" sz="1200" kern="1200" baseline="0" dirty="0" smtClean="0">
                <a:solidFill>
                  <a:schemeClr val="tx1"/>
                </a:solidFill>
                <a:effectLst/>
                <a:latin typeface="+mn-lt"/>
                <a:ea typeface="+mn-ea"/>
                <a:cs typeface="+mn-cs"/>
              </a:rPr>
              <a:t>. qwerty or 1234567890. Many people use the same password, write it down or never change it. Some give them out to friends or co-workers (social engineering again). </a:t>
            </a:r>
            <a:r>
              <a:rPr lang="en-US" sz="1200" kern="1200" dirty="0" smtClean="0">
                <a:solidFill>
                  <a:schemeClr val="tx1"/>
                </a:solidFill>
                <a:effectLst/>
                <a:latin typeface="+mn-lt"/>
                <a:ea typeface="+mn-ea"/>
                <a:cs typeface="+mn-cs"/>
              </a:rPr>
              <a:t>Default passwords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where a device leaves a factory</a:t>
            </a:r>
            <a:r>
              <a:rPr lang="en-US" sz="1200" kern="1200" baseline="0" dirty="0" smtClean="0">
                <a:solidFill>
                  <a:schemeClr val="tx1"/>
                </a:solidFill>
                <a:effectLst/>
                <a:latin typeface="+mn-lt"/>
                <a:ea typeface="+mn-ea"/>
                <a:cs typeface="+mn-cs"/>
              </a:rPr>
              <a:t> after it has been manufactured with a default password or username) are used so the user can set up the device and change user name or password to something unique upon installation. Many users do not change the username or password and leave themselves at risk of being hacked.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b="1" kern="1200" dirty="0" smtClean="0">
                <a:solidFill>
                  <a:schemeClr val="tx1"/>
                </a:solidFill>
                <a:effectLst/>
                <a:latin typeface="+mn-lt"/>
                <a:ea typeface="+mn-ea"/>
                <a:cs typeface="+mn-cs"/>
              </a:rPr>
              <a:t>Misconfigured access rights</a:t>
            </a:r>
            <a:endParaRPr lang="en-GB"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Many people</a:t>
            </a:r>
            <a:r>
              <a:rPr lang="en-US" sz="1200" kern="1200" baseline="0" dirty="0" smtClean="0">
                <a:solidFill>
                  <a:schemeClr val="tx1"/>
                </a:solidFill>
                <a:effectLst/>
                <a:latin typeface="+mn-lt"/>
                <a:ea typeface="+mn-ea"/>
                <a:cs typeface="+mn-cs"/>
              </a:rPr>
              <a:t> in a company have access rights to machinery or devices, e.g. a computer that is connected to the company network. People’s accounts must be configured to the correct level. As people change level in an </a:t>
            </a:r>
            <a:r>
              <a:rPr lang="en-GB" sz="1200" kern="1200" baseline="0" noProof="0" dirty="0" smtClean="0">
                <a:solidFill>
                  <a:schemeClr val="tx1"/>
                </a:solidFill>
                <a:effectLst/>
                <a:latin typeface="+mn-lt"/>
                <a:ea typeface="+mn-ea"/>
                <a:cs typeface="+mn-cs"/>
              </a:rPr>
              <a:t>organisation and increase or decrease their responsibilities</a:t>
            </a:r>
            <a:r>
              <a:rPr lang="en-US" sz="1200" kern="1200" baseline="0" dirty="0" smtClean="0">
                <a:solidFill>
                  <a:schemeClr val="tx1"/>
                </a:solidFill>
                <a:effectLst/>
                <a:latin typeface="+mn-lt"/>
                <a:ea typeface="+mn-ea"/>
                <a:cs typeface="+mn-cs"/>
              </a:rPr>
              <a:t>, their account should be changed to mirror this. Often in </a:t>
            </a:r>
            <a:r>
              <a:rPr lang="en-GB" sz="1200" kern="1200" baseline="0" noProof="0" dirty="0" smtClean="0">
                <a:solidFill>
                  <a:schemeClr val="tx1"/>
                </a:solidFill>
                <a:effectLst/>
                <a:latin typeface="+mn-lt"/>
                <a:ea typeface="+mn-ea"/>
                <a:cs typeface="+mn-cs"/>
              </a:rPr>
              <a:t>organisations</a:t>
            </a:r>
            <a:r>
              <a:rPr lang="en-US" sz="1200" kern="1200" baseline="0" dirty="0" smtClean="0">
                <a:solidFill>
                  <a:schemeClr val="tx1"/>
                </a:solidFill>
                <a:effectLst/>
                <a:latin typeface="+mn-lt"/>
                <a:ea typeface="+mn-ea"/>
                <a:cs typeface="+mn-cs"/>
              </a:rPr>
              <a:t> this is overlooked and can lead to people having </a:t>
            </a:r>
            <a:r>
              <a:rPr lang="en-GB" sz="1200" kern="1200" baseline="0" noProof="0" dirty="0" smtClean="0">
                <a:solidFill>
                  <a:schemeClr val="tx1"/>
                </a:solidFill>
                <a:effectLst/>
                <a:latin typeface="+mn-lt"/>
                <a:ea typeface="+mn-ea"/>
                <a:cs typeface="+mn-cs"/>
              </a:rPr>
              <a:t>unauthorised</a:t>
            </a:r>
            <a:r>
              <a:rPr lang="en-US" sz="1200" kern="1200" baseline="0" dirty="0" smtClean="0">
                <a:solidFill>
                  <a:schemeClr val="tx1"/>
                </a:solidFill>
                <a:effectLst/>
                <a:latin typeface="+mn-lt"/>
                <a:ea typeface="+mn-ea"/>
                <a:cs typeface="+mn-cs"/>
              </a:rPr>
              <a:t> access to areas that should be restricted.  </a:t>
            </a: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b="1" kern="1200" dirty="0" smtClean="0">
                <a:solidFill>
                  <a:schemeClr val="tx1"/>
                </a:solidFill>
                <a:effectLst/>
                <a:latin typeface="+mn-lt"/>
                <a:ea typeface="+mn-ea"/>
                <a:cs typeface="+mn-cs"/>
              </a:rPr>
              <a:t>Removable media</a:t>
            </a:r>
            <a:endParaRPr lang="en-GB"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In an</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organisation</a:t>
            </a:r>
            <a:r>
              <a:rPr lang="en-US" sz="1200" kern="1200" baseline="0" dirty="0" smtClean="0">
                <a:solidFill>
                  <a:schemeClr val="tx1"/>
                </a:solidFill>
                <a:effectLst/>
                <a:latin typeface="+mn-lt"/>
                <a:ea typeface="+mn-ea"/>
                <a:cs typeface="+mn-cs"/>
              </a:rPr>
              <a:t> where removable media isn’t controlled an employee could use a USB stick for example to open or save an infected file onto the computer network. This could cause damage or harm and could </a:t>
            </a:r>
            <a:r>
              <a:rPr lang="en-GB" sz="1200" kern="1200" baseline="0" noProof="0" dirty="0" smtClean="0">
                <a:solidFill>
                  <a:schemeClr val="tx1"/>
                </a:solidFill>
                <a:effectLst/>
                <a:latin typeface="+mn-lt"/>
                <a:ea typeface="+mn-ea"/>
                <a:cs typeface="+mn-cs"/>
              </a:rPr>
              <a:t>jeopardise the organisation’s network security or data.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baseline="0" noProof="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b="1" kern="1200" dirty="0" smtClean="0">
                <a:solidFill>
                  <a:schemeClr val="tx1"/>
                </a:solidFill>
                <a:effectLst/>
                <a:latin typeface="+mn-lt"/>
                <a:ea typeface="+mn-ea"/>
                <a:cs typeface="+mn-cs"/>
              </a:rPr>
              <a:t>Unpatched and/or out of date software. </a:t>
            </a:r>
            <a:endParaRPr lang="en-GB"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baseline="0" noProof="0" dirty="0" smtClean="0">
                <a:solidFill>
                  <a:schemeClr val="tx1"/>
                </a:solidFill>
                <a:effectLst/>
                <a:latin typeface="+mn-lt"/>
                <a:ea typeface="+mn-ea"/>
                <a:cs typeface="+mn-cs"/>
              </a:rPr>
              <a:t>Networks and devices within an organisation should have the most up to date version of software running on them. Companies that have produced and written the software often publish updates (sometimes daily) as vulnerabilities (weakness in the software that could be exploited) are discovered.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baseline="0" noProof="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baseline="0" noProof="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baseline="0" noProof="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baseline="0" noProof="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a:p>
            <a:endParaRPr lang="nl-NL" dirty="0" smtClean="0"/>
          </a:p>
          <a:p>
            <a:endParaRPr lang="nl-NL" dirty="0" smtClean="0"/>
          </a:p>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6</a:t>
            </a:fld>
            <a:endParaRPr lang="en-GB"/>
          </a:p>
        </p:txBody>
      </p:sp>
    </p:spTree>
    <p:extLst>
      <p:ext uri="{BB962C8B-B14F-4D97-AF65-F5344CB8AC3E}">
        <p14:creationId xmlns:p14="http://schemas.microsoft.com/office/powerpoint/2010/main" val="4005379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smtClean="0"/>
              <a:t>Video 3:52</a:t>
            </a:r>
            <a:r>
              <a:rPr lang="en-GB" i="1" baseline="0" dirty="0" smtClean="0"/>
              <a:t> minutes.</a:t>
            </a:r>
            <a:endParaRPr lang="en-GB" i="1"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a:p>
        </p:txBody>
      </p:sp>
    </p:spTree>
    <p:extLst>
      <p:ext uri="{BB962C8B-B14F-4D97-AF65-F5344CB8AC3E}">
        <p14:creationId xmlns:p14="http://schemas.microsoft.com/office/powerpoint/2010/main" val="2912412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mn-lt"/>
                <a:ea typeface="+mn-ea"/>
                <a:cs typeface="+mn-cs"/>
              </a:rPr>
              <a:t>This is an excellent resource that demonstrates to students how an organisation can come under attack from a variety of cyber security threats. It includes programming challenges, password challenges, identification of social engineering techniques and use of removable media to threaten an organisation. </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mn-lt"/>
                <a:ea typeface="+mn-ea"/>
                <a:cs typeface="+mn-cs"/>
              </a:rPr>
              <a:t>http://www.pbs.org/wgbh/nova/labs/lab/cyber/</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Select – play game. Complete up to 3 levels.</a:t>
            </a:r>
          </a:p>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a:p>
        </p:txBody>
      </p:sp>
    </p:spTree>
    <p:extLst>
      <p:ext uri="{BB962C8B-B14F-4D97-AF65-F5344CB8AC3E}">
        <p14:creationId xmlns:p14="http://schemas.microsoft.com/office/powerpoint/2010/main" val="655585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9</a:t>
            </a:fld>
            <a:endParaRPr lang="en-GB"/>
          </a:p>
        </p:txBody>
      </p:sp>
    </p:spTree>
    <p:extLst>
      <p:ext uri="{BB962C8B-B14F-4D97-AF65-F5344CB8AC3E}">
        <p14:creationId xmlns:p14="http://schemas.microsoft.com/office/powerpoint/2010/main" val="723268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dirty="0" smtClean="0"/>
              <a:t>Extension</a:t>
            </a:r>
            <a:r>
              <a:rPr lang="en-GB" sz="1000" baseline="0" dirty="0" smtClean="0"/>
              <a:t> task:  Find news stories with examples of organisations being attacked through these cyber security threats. </a:t>
            </a:r>
          </a:p>
          <a:p>
            <a:endParaRPr lang="en-GB" sz="1000" baseline="0" dirty="0" smtClean="0"/>
          </a:p>
          <a:p>
            <a:r>
              <a:rPr lang="en-GB" sz="1000" baseline="0" dirty="0" smtClean="0"/>
              <a:t>Suggest ways in which you think they could have prevented the attacks. </a:t>
            </a:r>
            <a:endParaRPr lang="en-GB" sz="1000"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10</a:t>
            </a:fld>
            <a:endParaRPr lang="en-GB"/>
          </a:p>
        </p:txBody>
      </p:sp>
    </p:spTree>
    <p:extLst>
      <p:ext uri="{BB962C8B-B14F-4D97-AF65-F5344CB8AC3E}">
        <p14:creationId xmlns:p14="http://schemas.microsoft.com/office/powerpoint/2010/main" val="2690006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24/05/2016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24/05/2016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24/05/2016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24/05/2016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24/05/2016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24/05/2016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24/05/2016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a:t>
            </a:r>
            <a:r>
              <a:rPr lang="en-US" dirty="0" err="1" smtClean="0"/>
              <a:t>Teachit</a:t>
            </a:r>
            <a:r>
              <a:rPr lang="en-US" dirty="0" smtClean="0"/>
              <a: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sdpxddDzXfE"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pbs.org/wgbh/nova/labs/lab/cyber/"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27584" y="3653735"/>
            <a:ext cx="4206601" cy="480901"/>
          </a:xfrm>
          <a:prstGeom prst="rect">
            <a:avLst/>
          </a:prstGeom>
          <a:noFill/>
        </p:spPr>
        <p:txBody>
          <a:bodyPr wrap="none" rtlCol="0">
            <a:spAutoFit/>
          </a:bodyPr>
          <a:lstStyle/>
          <a:p>
            <a:pPr>
              <a:lnSpc>
                <a:spcPct val="115000"/>
              </a:lnSpc>
              <a:spcAft>
                <a:spcPts val="0"/>
              </a:spcAft>
            </a:pPr>
            <a:r>
              <a:rPr lang="en-GB" sz="2400" b="1" dirty="0">
                <a:solidFill>
                  <a:schemeClr val="accent1"/>
                </a:solidFill>
                <a:latin typeface="+mn-lt"/>
              </a:rPr>
              <a:t>3.6.1 Cyber security threats</a:t>
            </a:r>
          </a:p>
        </p:txBody>
      </p:sp>
      <p:sp>
        <p:nvSpPr>
          <p:cNvPr id="7" name="TextBox 6"/>
          <p:cNvSpPr txBox="1"/>
          <p:nvPr/>
        </p:nvSpPr>
        <p:spPr>
          <a:xfrm>
            <a:off x="827584" y="4143484"/>
            <a:ext cx="1261884" cy="461665"/>
          </a:xfrm>
          <a:prstGeom prst="rect">
            <a:avLst/>
          </a:prstGeom>
          <a:noFill/>
        </p:spPr>
        <p:txBody>
          <a:bodyPr wrap="none" rtlCol="0">
            <a:spAutoFit/>
          </a:bodyPr>
          <a:lstStyle/>
          <a:p>
            <a:r>
              <a:rPr lang="en-GB" sz="2400" b="1" dirty="0" smtClean="0">
                <a:solidFill>
                  <a:schemeClr val="accent1"/>
                </a:solidFill>
                <a:latin typeface="+mn-lt"/>
              </a:rPr>
              <a:t>Lesson</a:t>
            </a:r>
            <a:endParaRPr lang="en-GB" sz="2400" b="1" dirty="0">
              <a:solidFill>
                <a:schemeClr val="accent1"/>
              </a:solidFill>
              <a:latin typeface="+mn-lt"/>
            </a:endParaRPr>
          </a:p>
        </p:txBody>
      </p:sp>
      <p:sp>
        <p:nvSpPr>
          <p:cNvPr id="8" name="Rectangle 7"/>
          <p:cNvSpPr/>
          <p:nvPr/>
        </p:nvSpPr>
        <p:spPr>
          <a:xfrm>
            <a:off x="803443" y="2420888"/>
            <a:ext cx="7537114" cy="584775"/>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200" b="1" spc="50" dirty="0" smtClean="0">
                <a:ln w="11430">
                  <a:solidFill>
                    <a:schemeClr val="bg1"/>
                  </a:solidFill>
                </a:ln>
                <a:solidFill>
                  <a:schemeClr val="accent1"/>
                </a:solidFill>
              </a:rPr>
              <a:t>3.6 </a:t>
            </a:r>
            <a:r>
              <a:rPr lang="en-GB" sz="3200" b="1" spc="50" dirty="0">
                <a:ln w="11430">
                  <a:solidFill>
                    <a:schemeClr val="bg1"/>
                  </a:solidFill>
                </a:ln>
                <a:solidFill>
                  <a:schemeClr val="accent1"/>
                </a:solidFill>
              </a:rPr>
              <a:t>Fundamentals of cyber security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Activity</a:t>
            </a:r>
          </a:p>
        </p:txBody>
      </p:sp>
      <p:sp>
        <p:nvSpPr>
          <p:cNvPr id="10" name="Content Placeholder 9"/>
          <p:cNvSpPr>
            <a:spLocks noGrp="1"/>
          </p:cNvSpPr>
          <p:nvPr>
            <p:ph idx="1"/>
          </p:nvPr>
        </p:nvSpPr>
        <p:spPr>
          <a:xfrm>
            <a:off x="628650" y="1196976"/>
            <a:ext cx="7886700" cy="1079896"/>
          </a:xfrm>
        </p:spPr>
        <p:txBody>
          <a:bodyPr/>
          <a:lstStyle/>
          <a:p>
            <a:pPr marL="0" indent="0">
              <a:buNone/>
            </a:pPr>
            <a:r>
              <a:rPr lang="en-GB" sz="2400" dirty="0" smtClean="0"/>
              <a:t>Complete the </a:t>
            </a:r>
            <a:r>
              <a:rPr lang="en-GB" sz="2400" dirty="0"/>
              <a:t>c</a:t>
            </a:r>
            <a:r>
              <a:rPr lang="en-GB" sz="2400" dirty="0" smtClean="0"/>
              <a:t>yber </a:t>
            </a:r>
            <a:r>
              <a:rPr lang="en-GB" sz="2400" dirty="0"/>
              <a:t>s</a:t>
            </a:r>
            <a:r>
              <a:rPr lang="en-GB" sz="2400" dirty="0" smtClean="0"/>
              <a:t>ecurity </a:t>
            </a:r>
            <a:r>
              <a:rPr lang="en-GB" sz="2400" dirty="0"/>
              <a:t>t</a:t>
            </a:r>
            <a:r>
              <a:rPr lang="en-GB" sz="2400" dirty="0" smtClean="0"/>
              <a:t>hreats worksheet.</a:t>
            </a:r>
            <a:endParaRPr lang="en-GB" sz="2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7429" y="1772816"/>
            <a:ext cx="3109142" cy="439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84350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Plenary</a:t>
            </a:r>
            <a:endParaRPr lang="en-GB" sz="2800" dirty="0">
              <a:solidFill>
                <a:schemeClr val="bg1"/>
              </a:solidFill>
              <a:latin typeface="+mn-lt"/>
            </a:endParaRPr>
          </a:p>
        </p:txBody>
      </p:sp>
      <p:sp>
        <p:nvSpPr>
          <p:cNvPr id="8" name="Content Placeholder 2"/>
          <p:cNvSpPr txBox="1">
            <a:spLocks/>
          </p:cNvSpPr>
          <p:nvPr/>
        </p:nvSpPr>
        <p:spPr>
          <a:xfrm>
            <a:off x="628650" y="1211494"/>
            <a:ext cx="7886700" cy="466577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b="1" dirty="0" smtClean="0">
                <a:solidFill>
                  <a:schemeClr val="accent1"/>
                </a:solidFill>
              </a:rPr>
              <a:t>3,2,1</a:t>
            </a:r>
            <a:endParaRPr lang="en-GB" sz="2800" b="1" dirty="0">
              <a:solidFill>
                <a:schemeClr val="accent1"/>
              </a:solidFill>
            </a:endParaRPr>
          </a:p>
          <a:p>
            <a:pPr marL="0" indent="0">
              <a:buNone/>
            </a:pPr>
            <a:endParaRPr lang="en-GB" sz="2800" b="1" dirty="0">
              <a:solidFill>
                <a:schemeClr val="accent1"/>
              </a:solidFill>
            </a:endParaRPr>
          </a:p>
          <a:p>
            <a:pPr marL="0" indent="0">
              <a:buNone/>
            </a:pPr>
            <a:r>
              <a:rPr lang="en-GB" sz="2800" dirty="0" smtClean="0"/>
              <a:t>Identify:</a:t>
            </a:r>
            <a:endParaRPr lang="en-GB" sz="2800" dirty="0"/>
          </a:p>
          <a:p>
            <a:r>
              <a:rPr lang="en-GB" sz="2800" b="1" dirty="0">
                <a:solidFill>
                  <a:schemeClr val="accent1"/>
                </a:solidFill>
              </a:rPr>
              <a:t>3</a:t>
            </a:r>
            <a:r>
              <a:rPr lang="en-GB" sz="2800" dirty="0" smtClean="0"/>
              <a:t> categories of cyber security threats</a:t>
            </a:r>
            <a:endParaRPr lang="en-GB" sz="2800" dirty="0"/>
          </a:p>
          <a:p>
            <a:r>
              <a:rPr lang="en-GB" sz="2800" b="1" dirty="0">
                <a:solidFill>
                  <a:schemeClr val="accent1"/>
                </a:solidFill>
              </a:rPr>
              <a:t>2</a:t>
            </a:r>
            <a:r>
              <a:rPr lang="en-GB" sz="2800" dirty="0" smtClean="0"/>
              <a:t> examples </a:t>
            </a:r>
            <a:r>
              <a:rPr lang="en-GB" sz="2800" dirty="0"/>
              <a:t>of cyber security </a:t>
            </a:r>
            <a:r>
              <a:rPr lang="en-GB" sz="2800" dirty="0" smtClean="0"/>
              <a:t>threats</a:t>
            </a:r>
          </a:p>
          <a:p>
            <a:r>
              <a:rPr lang="en-GB" sz="2800" b="1" dirty="0" smtClean="0">
                <a:solidFill>
                  <a:schemeClr val="accent1"/>
                </a:solidFill>
              </a:rPr>
              <a:t>1</a:t>
            </a:r>
            <a:r>
              <a:rPr lang="en-GB" sz="2800" b="1" dirty="0" smtClean="0"/>
              <a:t> </a:t>
            </a:r>
            <a:r>
              <a:rPr lang="en-GB" sz="2800" dirty="0" smtClean="0"/>
              <a:t>reason for penetration </a:t>
            </a:r>
            <a:r>
              <a:rPr lang="en-GB" sz="2800" dirty="0" smtClean="0"/>
              <a:t>testing.</a:t>
            </a:r>
            <a:endParaRPr lang="en-GB" sz="2800" dirty="0"/>
          </a:p>
          <a:p>
            <a:pPr marL="0" indent="0">
              <a:buNone/>
            </a:pPr>
            <a:endParaRPr lang="en-GB" sz="2800" dirty="0" smtClean="0"/>
          </a:p>
        </p:txBody>
      </p:sp>
    </p:spTree>
    <p:extLst>
      <p:ext uri="{BB962C8B-B14F-4D97-AF65-F5344CB8AC3E}">
        <p14:creationId xmlns:p14="http://schemas.microsoft.com/office/powerpoint/2010/main" val="2229635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a:t>
            </a:r>
            <a:endParaRPr lang="en-GB" sz="2800" dirty="0">
              <a:solidFill>
                <a:schemeClr val="bg1"/>
              </a:solidFill>
              <a:latin typeface="+mn-lt"/>
            </a:endParaRPr>
          </a:p>
        </p:txBody>
      </p:sp>
      <p:sp>
        <p:nvSpPr>
          <p:cNvPr id="3" name="Content Placeholder 2"/>
          <p:cNvSpPr txBox="1">
            <a:spLocks/>
          </p:cNvSpPr>
          <p:nvPr/>
        </p:nvSpPr>
        <p:spPr>
          <a:xfrm>
            <a:off x="628650" y="1199430"/>
            <a:ext cx="7886700" cy="280563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b="1" dirty="0" smtClean="0"/>
              <a:t>In pairs…</a:t>
            </a:r>
          </a:p>
          <a:p>
            <a:r>
              <a:rPr lang="en-GB" sz="2800" dirty="0" smtClean="0"/>
              <a:t>Using the cards, arrange the words into a definition of ‘cyber </a:t>
            </a:r>
            <a:r>
              <a:rPr lang="en-GB" sz="2800" dirty="0"/>
              <a:t>s</a:t>
            </a:r>
            <a:r>
              <a:rPr lang="en-GB" sz="2800" dirty="0" smtClean="0"/>
              <a:t>ecurity’.</a:t>
            </a:r>
          </a:p>
          <a:p>
            <a:r>
              <a:rPr lang="en-GB" sz="2800" dirty="0" smtClean="0"/>
              <a:t>You have three minutes to complete the task, but you must not speak to your partner! </a:t>
            </a:r>
          </a:p>
        </p:txBody>
      </p:sp>
      <p:sp>
        <p:nvSpPr>
          <p:cNvPr id="4" name="Rectangle 3"/>
          <p:cNvSpPr/>
          <p:nvPr/>
        </p:nvSpPr>
        <p:spPr>
          <a:xfrm>
            <a:off x="628650" y="4184822"/>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628650" y="4188938"/>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94360" y="4222829"/>
            <a:ext cx="7920990" cy="646331"/>
          </a:xfrm>
          <a:prstGeom prst="rect">
            <a:avLst/>
          </a:prstGeom>
          <a:noFill/>
        </p:spPr>
        <p:txBody>
          <a:bodyPr wrap="square" rtlCol="0">
            <a:spAutoFit/>
          </a:body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7" name="Rounded Rectangle 6"/>
          <p:cNvSpPr/>
          <p:nvPr/>
        </p:nvSpPr>
        <p:spPr>
          <a:xfrm>
            <a:off x="3655695" y="5323523"/>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Start</a:t>
            </a:r>
            <a:endParaRPr lang="en-GB" sz="2800" b="1" dirty="0"/>
          </a:p>
        </p:txBody>
      </p:sp>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80000"/>
                                        <p:tgtEl>
                                          <p:spTgt spid="5"/>
                                        </p:tgtEl>
                                      </p:cBhvr>
                                    </p:animEffect>
                                  </p:childTnLst>
                                </p:cTn>
                              </p:par>
                            </p:childTnLst>
                          </p:cTn>
                        </p:par>
                        <p:par>
                          <p:cTn id="8" fill="hold">
                            <p:stCondLst>
                              <p:cond delay="180000"/>
                            </p:stCondLst>
                            <p:childTnLst>
                              <p:par>
                                <p:cTn id="9" presetID="1"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7"/>
                  </p:tgtEl>
                </p:cond>
              </p:nextCondLst>
            </p:seq>
          </p:childTnLst>
        </p:cTn>
      </p:par>
    </p:tnLst>
    <p:bldLst>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8650" y="1598715"/>
            <a:ext cx="7886700" cy="3342453"/>
          </a:xfrm>
          <a:prstGeom prst="rect">
            <a:avLst/>
          </a:prstGeom>
        </p:spPr>
        <p:txBody>
          <a:bodyPr wrap="square">
            <a:spAutoFit/>
          </a:bodyPr>
          <a:lstStyle/>
          <a:p>
            <a:pPr eaLnBrk="0" hangingPunct="0">
              <a:spcBef>
                <a:spcPct val="30000"/>
              </a:spcBef>
              <a:defRPr/>
            </a:pPr>
            <a:r>
              <a:rPr lang="en-GB" sz="3200" b="1" dirty="0" smtClean="0">
                <a:solidFill>
                  <a:schemeClr val="accent1"/>
                </a:solidFill>
                <a:latin typeface="+mn-lt"/>
              </a:rPr>
              <a:t>Cyber security is: </a:t>
            </a:r>
          </a:p>
          <a:p>
            <a:pPr eaLnBrk="0" hangingPunct="0">
              <a:spcBef>
                <a:spcPct val="30000"/>
              </a:spcBef>
              <a:defRPr/>
            </a:pPr>
            <a:endParaRPr lang="en-GB" sz="3200" dirty="0">
              <a:latin typeface="+mn-lt"/>
            </a:endParaRPr>
          </a:p>
          <a:p>
            <a:pPr eaLnBrk="0" hangingPunct="0">
              <a:spcBef>
                <a:spcPct val="30000"/>
              </a:spcBef>
              <a:defRPr/>
            </a:pPr>
            <a:r>
              <a:rPr lang="en-GB" sz="3200" dirty="0" smtClean="0">
                <a:latin typeface="+mn-lt"/>
              </a:rPr>
              <a:t>Protecting </a:t>
            </a:r>
            <a:r>
              <a:rPr lang="en-GB" sz="3200" dirty="0">
                <a:latin typeface="+mn-lt"/>
              </a:rPr>
              <a:t>networks, computers, programs and data from attack, damage or </a:t>
            </a:r>
            <a:r>
              <a:rPr lang="en-GB" sz="3200" dirty="0" smtClean="0">
                <a:latin typeface="+mn-lt"/>
              </a:rPr>
              <a:t>unauthorised </a:t>
            </a:r>
            <a:r>
              <a:rPr lang="en-GB" sz="3200" dirty="0">
                <a:latin typeface="+mn-lt"/>
              </a:rPr>
              <a:t>access through the use of technologies, processes and practices. </a:t>
            </a:r>
          </a:p>
        </p:txBody>
      </p:sp>
      <p:sp>
        <p:nvSpPr>
          <p:cNvPr id="3"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 Answer</a:t>
            </a:r>
            <a:endParaRPr lang="en-GB" sz="2800" dirty="0">
              <a:solidFill>
                <a:schemeClr val="bg1"/>
              </a:solidFill>
              <a:latin typeface="+mn-lt"/>
            </a:endParaRPr>
          </a:p>
        </p:txBody>
      </p:sp>
    </p:spTree>
    <p:extLst>
      <p:ext uri="{BB962C8B-B14F-4D97-AF65-F5344CB8AC3E}">
        <p14:creationId xmlns:p14="http://schemas.microsoft.com/office/powerpoint/2010/main" val="1513694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Discussion</a:t>
            </a:r>
          </a:p>
        </p:txBody>
      </p:sp>
      <p:sp>
        <p:nvSpPr>
          <p:cNvPr id="8" name="Content Placeholder 2"/>
          <p:cNvSpPr txBox="1">
            <a:spLocks/>
          </p:cNvSpPr>
          <p:nvPr/>
        </p:nvSpPr>
        <p:spPr>
          <a:xfrm>
            <a:off x="628650" y="1211494"/>
            <a:ext cx="7886700" cy="502581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800" dirty="0" smtClean="0"/>
              <a:t>Did you guess correctly?</a:t>
            </a:r>
          </a:p>
          <a:p>
            <a:endParaRPr lang="en-GB" sz="2800" dirty="0"/>
          </a:p>
          <a:p>
            <a:r>
              <a:rPr lang="en-GB" sz="2800" dirty="0" smtClean="0"/>
              <a:t>What threats would organisations have to protect themselves from? </a:t>
            </a:r>
          </a:p>
          <a:p>
            <a:endParaRPr lang="en-GB" sz="2800" dirty="0" smtClean="0"/>
          </a:p>
          <a:p>
            <a:r>
              <a:rPr lang="en-GB" sz="2800" dirty="0" smtClean="0"/>
              <a:t>Can you think of examples of cyber security threats? </a:t>
            </a:r>
          </a:p>
          <a:p>
            <a:endParaRPr lang="en-GB" sz="2800" dirty="0"/>
          </a:p>
          <a:p>
            <a:r>
              <a:rPr lang="en-GB" sz="2800" dirty="0" smtClean="0"/>
              <a:t>In what ways could cyber security threats be eliminated or reduced? </a:t>
            </a:r>
          </a:p>
          <a:p>
            <a:endParaRPr lang="en-GB" sz="2800" dirty="0"/>
          </a:p>
          <a:p>
            <a:endParaRPr lang="en-GB" sz="2800" dirty="0"/>
          </a:p>
          <a:p>
            <a:endParaRPr lang="en-GB" sz="2800" dirty="0" smtClean="0"/>
          </a:p>
          <a:p>
            <a:endParaRPr lang="en-GB" sz="2800" dirty="0"/>
          </a:p>
          <a:p>
            <a:endParaRPr lang="en-GB" sz="2800" dirty="0" smtClean="0"/>
          </a:p>
          <a:p>
            <a:endParaRPr lang="en-GB" sz="2800" dirty="0"/>
          </a:p>
        </p:txBody>
      </p:sp>
    </p:spTree>
    <p:extLst>
      <p:ext uri="{BB962C8B-B14F-4D97-AF65-F5344CB8AC3E}">
        <p14:creationId xmlns:p14="http://schemas.microsoft.com/office/powerpoint/2010/main" val="231387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11" name="Diagram 10"/>
          <p:cNvGraphicFramePr/>
          <p:nvPr>
            <p:extLst>
              <p:ext uri="{D42A27DB-BD31-4B8C-83A1-F6EECF244321}">
                <p14:modId xmlns:p14="http://schemas.microsoft.com/office/powerpoint/2010/main" val="1108065126"/>
              </p:ext>
            </p:extLst>
          </p:nvPr>
        </p:nvGraphicFramePr>
        <p:xfrm>
          <a:off x="827584" y="980728"/>
          <a:ext cx="748883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6730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Cyber </a:t>
            </a:r>
            <a:r>
              <a:rPr lang="en-GB" sz="2800" dirty="0">
                <a:solidFill>
                  <a:schemeClr val="bg1"/>
                </a:solidFill>
                <a:latin typeface="+mn-lt"/>
              </a:rPr>
              <a:t>s</a:t>
            </a:r>
            <a:r>
              <a:rPr lang="en-GB" sz="2800" dirty="0" smtClean="0">
                <a:solidFill>
                  <a:schemeClr val="bg1"/>
                </a:solidFill>
                <a:latin typeface="+mn-lt"/>
              </a:rPr>
              <a:t>ecurity threats</a:t>
            </a:r>
            <a:endParaRPr lang="en-GB" sz="2800" dirty="0">
              <a:solidFill>
                <a:schemeClr val="bg1"/>
              </a:solidFill>
              <a:latin typeface="+mn-lt"/>
            </a:endParaRPr>
          </a:p>
        </p:txBody>
      </p:sp>
      <p:graphicFrame>
        <p:nvGraphicFramePr>
          <p:cNvPr id="11" name="Diagram 10"/>
          <p:cNvGraphicFramePr/>
          <p:nvPr>
            <p:extLst>
              <p:ext uri="{D42A27DB-BD31-4B8C-83A1-F6EECF244321}">
                <p14:modId xmlns:p14="http://schemas.microsoft.com/office/powerpoint/2010/main" val="2550863244"/>
              </p:ext>
            </p:extLst>
          </p:nvPr>
        </p:nvGraphicFramePr>
        <p:xfrm>
          <a:off x="827584" y="1052736"/>
          <a:ext cx="7488832"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8989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Video</a:t>
            </a:r>
            <a:endParaRPr lang="en-GB" sz="2800" dirty="0">
              <a:solidFill>
                <a:schemeClr val="bg1"/>
              </a:solidFill>
              <a:latin typeface="+mn-lt"/>
            </a:endParaRPr>
          </a:p>
        </p:txBody>
      </p:sp>
      <p:sp>
        <p:nvSpPr>
          <p:cNvPr id="7" name="Content Placeholder 2"/>
          <p:cNvSpPr txBox="1">
            <a:spLocks/>
          </p:cNvSpPr>
          <p:nvPr/>
        </p:nvSpPr>
        <p:spPr>
          <a:xfrm>
            <a:off x="628650" y="1196752"/>
            <a:ext cx="7886700" cy="460851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dirty="0" smtClean="0"/>
              <a:t>Watch the video clip on </a:t>
            </a:r>
            <a:r>
              <a:rPr lang="en-GB" sz="2800" dirty="0"/>
              <a:t>c</a:t>
            </a:r>
            <a:r>
              <a:rPr lang="en-GB" sz="2800" dirty="0" smtClean="0"/>
              <a:t>yber security:</a:t>
            </a:r>
          </a:p>
          <a:p>
            <a:pPr marL="0" indent="0">
              <a:buNone/>
            </a:pPr>
            <a:endParaRPr lang="en-GB" sz="2800" dirty="0"/>
          </a:p>
          <a:p>
            <a:pPr marL="0" indent="0">
              <a:buNone/>
            </a:pPr>
            <a:r>
              <a:rPr lang="pl-PL" sz="2800" dirty="0" smtClean="0">
                <a:hlinkClick r:id="rId3"/>
              </a:rPr>
              <a:t>youtube.com/watch?v=sdpxddDzXfE</a:t>
            </a:r>
            <a:endParaRPr lang="pl-PL" sz="2800" dirty="0" smtClean="0"/>
          </a:p>
          <a:p>
            <a:pPr marL="0" indent="0">
              <a:buNone/>
            </a:pPr>
            <a:endParaRPr lang="en-GB" sz="2800" dirty="0" smtClean="0"/>
          </a:p>
        </p:txBody>
      </p:sp>
    </p:spTree>
    <p:extLst>
      <p:ext uri="{BB962C8B-B14F-4D97-AF65-F5344CB8AC3E}">
        <p14:creationId xmlns:p14="http://schemas.microsoft.com/office/powerpoint/2010/main" val="4265760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Cyber </a:t>
            </a:r>
            <a:r>
              <a:rPr lang="en-GB" sz="2800" dirty="0">
                <a:solidFill>
                  <a:schemeClr val="bg1"/>
                </a:solidFill>
                <a:latin typeface="+mn-lt"/>
              </a:rPr>
              <a:t>s</a:t>
            </a:r>
            <a:r>
              <a:rPr lang="en-GB" sz="2800" dirty="0" smtClean="0">
                <a:solidFill>
                  <a:schemeClr val="bg1"/>
                </a:solidFill>
                <a:latin typeface="+mn-lt"/>
              </a:rPr>
              <a:t>ecurity activity</a:t>
            </a:r>
            <a:endParaRPr lang="en-GB" sz="2800" dirty="0">
              <a:solidFill>
                <a:schemeClr val="bg1"/>
              </a:solidFill>
              <a:latin typeface="+mn-lt"/>
            </a:endParaRPr>
          </a:p>
        </p:txBody>
      </p:sp>
      <p:sp>
        <p:nvSpPr>
          <p:cNvPr id="9" name="Rectangle 8"/>
          <p:cNvSpPr/>
          <p:nvPr/>
        </p:nvSpPr>
        <p:spPr>
          <a:xfrm>
            <a:off x="652212" y="1772816"/>
            <a:ext cx="7704856" cy="523220"/>
          </a:xfrm>
          <a:prstGeom prst="rect">
            <a:avLst/>
          </a:prstGeom>
        </p:spPr>
        <p:txBody>
          <a:bodyPr wrap="square">
            <a:spAutoFit/>
          </a:bodyPr>
          <a:lstStyle/>
          <a:p>
            <a:r>
              <a:rPr lang="en-GB" sz="2800" u="sng" dirty="0" smtClean="0">
                <a:latin typeface="+mn-lt"/>
                <a:hlinkClick r:id="rId3"/>
              </a:rPr>
              <a:t>Cyber security lab</a:t>
            </a:r>
          </a:p>
        </p:txBody>
      </p:sp>
    </p:spTree>
    <p:extLst>
      <p:ext uri="{BB962C8B-B14F-4D97-AF65-F5344CB8AC3E}">
        <p14:creationId xmlns:p14="http://schemas.microsoft.com/office/powerpoint/2010/main" val="2637157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12776"/>
            <a:ext cx="7886700" cy="4525963"/>
          </a:xfrm>
        </p:spPr>
        <p:txBody>
          <a:bodyPr/>
          <a:lstStyle/>
          <a:p>
            <a:pPr marL="0" indent="0">
              <a:buNone/>
            </a:pPr>
            <a:r>
              <a:rPr lang="en-US" sz="2400" dirty="0" smtClean="0"/>
              <a:t>A company will identify weaknesses in their computer systems by attempting to hack into it as if they were a real cyber criminal. This can also include checking for threats from use inside of the company.</a:t>
            </a:r>
          </a:p>
          <a:p>
            <a:pPr marL="0" indent="0">
              <a:buNone/>
            </a:pPr>
            <a:endParaRPr lang="en-US" sz="2400" dirty="0" smtClean="0"/>
          </a:p>
          <a:p>
            <a:pPr marL="0" indent="0">
              <a:buNone/>
            </a:pPr>
            <a:r>
              <a:rPr lang="en-US" sz="2400" dirty="0" smtClean="0"/>
              <a:t>It allows a company to prevent loss and identify potential exploitation before it happens for real. </a:t>
            </a:r>
            <a:endParaRPr lang="en-US" sz="2400" dirty="0"/>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rPr>
              <a:t>Penetration testing</a:t>
            </a:r>
            <a:endParaRPr lang="en-GB" sz="2800" dirty="0">
              <a:solidFill>
                <a:schemeClr val="bg1"/>
              </a:solidFill>
              <a:latin typeface="+mn-lt"/>
            </a:endParaRPr>
          </a:p>
        </p:txBody>
      </p:sp>
    </p:spTree>
    <p:extLst>
      <p:ext uri="{BB962C8B-B14F-4D97-AF65-F5344CB8AC3E}">
        <p14:creationId xmlns:p14="http://schemas.microsoft.com/office/powerpoint/2010/main" val="342609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518</TotalTime>
  <Words>923</Words>
  <Application>Microsoft Office PowerPoint</Application>
  <PresentationFormat>On-screen Show (4:3)</PresentationFormat>
  <Paragraphs>103</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2015-10-09T10:47:38Z</cp:lastPrinted>
  <dcterms:created xsi:type="dcterms:W3CDTF">2015-10-06T11:34:12Z</dcterms:created>
  <dcterms:modified xsi:type="dcterms:W3CDTF">2016-05-24T11:12:39Z</dcterms:modified>
</cp:coreProperties>
</file>