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0" r:id="rId3"/>
    <p:sldId id="257" r:id="rId4"/>
    <p:sldId id="258" r:id="rId5"/>
    <p:sldId id="269" r:id="rId6"/>
    <p:sldId id="260" r:id="rId7"/>
    <p:sldId id="261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" clrIdx="2"/>
  <p:cmAuthor id="3" name="Helen" initials="HK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93908" autoAdjust="0"/>
  </p:normalViewPr>
  <p:slideViewPr>
    <p:cSldViewPr showGuides="1">
      <p:cViewPr>
        <p:scale>
          <a:sx n="73" d="100"/>
          <a:sy n="73" d="100"/>
        </p:scale>
        <p:origin x="-378" y="-72"/>
      </p:cViewPr>
      <p:guideLst>
        <p:guide orient="horz" pos="754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1"/>
    </p:cViewPr>
  </p:sorterViewPr>
  <p:notesViewPr>
    <p:cSldViewPr>
      <p:cViewPr varScale="1">
        <p:scale>
          <a:sx n="47" d="100"/>
          <a:sy n="47" d="100"/>
        </p:scale>
        <p:origin x="-2290" y="-11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2000" dirty="0" smtClean="0"/>
            <a:t>Understand how binary can be used to represent whole numbers.</a:t>
          </a:r>
          <a:endParaRPr lang="en-GB" sz="20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2000" dirty="0" smtClean="0"/>
            <a:t>Understand how hexadecimal can be used to represent whole numbers.</a:t>
          </a:r>
          <a:endParaRPr lang="en-GB" sz="2000" dirty="0"/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2000" dirty="0" smtClean="0"/>
            <a:t>Be able to convert in both directions between: binary and decimal, binary and hexadecimal, decimal and hexadecimal.</a:t>
          </a:r>
          <a:endParaRPr lang="en-GB" sz="2000" dirty="0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3" custScaleX="273950" custScaleY="86955"/>
      <dgm:spPr/>
    </dgm:pt>
    <dgm:pt modelId="{7C622683-F718-4DBD-9680-E6312A3B7B06}" type="pres">
      <dgm:prSet presAssocID="{E9CA85A4-E6D3-48A3-B740-5AB2489DE156}" presName="Parent1" presStyleLbl="revTx" presStyleIdx="0" presStyleCnt="3" custScaleX="359971" custLinFactNeighborX="5578" custLinFactNeighborY="-53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3" custScaleX="340018" custScaleY="89752"/>
      <dgm:spPr/>
    </dgm:pt>
    <dgm:pt modelId="{F5CC4046-AFD3-4D54-AF14-80FFE4212712}" type="pres">
      <dgm:prSet presAssocID="{25DD1472-7DD5-42FA-8694-F26170F8C5EB}" presName="Parent2" presStyleLbl="revTx" presStyleIdx="1" presStyleCnt="3" custScaleX="375663" custLinFactNeighborX="-61423" custLinFactNeighborY="-14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3" custScaleX="357956"/>
      <dgm:spPr/>
    </dgm:pt>
    <dgm:pt modelId="{3A313FAE-5CF8-4336-82F8-3062C32C2D18}" type="pres">
      <dgm:prSet presAssocID="{7919CE9B-787D-420E-AFDF-DF038DAB1DA8}" presName="Parent3" presStyleLbl="revTx" presStyleIdx="2" presStyleCnt="3" custScaleX="418251" custLinFactNeighborX="7540" custLinFactNeighborY="13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25FB51A-341A-483D-B696-72C991DA0952}" type="presOf" srcId="{25DD1472-7DD5-42FA-8694-F26170F8C5EB}" destId="{F5CC4046-AFD3-4D54-AF14-80FFE4212712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01D77015-2F91-4216-8A75-77A4FFCDD0CA}" type="presOf" srcId="{7919CE9B-787D-420E-AFDF-DF038DAB1DA8}" destId="{3A313FAE-5CF8-4336-82F8-3062C32C2D18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  <dgm:cxn modelId="{54F92020-84B4-4A2A-AAB8-29A82E65B91F}" type="presParOf" srcId="{06CB08F1-1872-4DD7-BC3E-8CC37198B73A}" destId="{8A2C2B8A-BEF9-4007-A628-52AC19F0D91C}" srcOrd="2" destOrd="0" presId="urn:microsoft.com/office/officeart/2009/layout/CircleArrowProcess"/>
    <dgm:cxn modelId="{C2F0237B-7725-4892-A85F-A7BE743C73D2}" type="presParOf" srcId="{8A2C2B8A-BEF9-4007-A628-52AC19F0D91C}" destId="{841DC263-0B03-417E-815C-D7B02EA1CF2C}" srcOrd="0" destOrd="0" presId="urn:microsoft.com/office/officeart/2009/layout/CircleArrowProcess"/>
    <dgm:cxn modelId="{005E8AFA-655C-4F39-9A1D-CE590592F93D}" type="presParOf" srcId="{06CB08F1-1872-4DD7-BC3E-8CC37198B73A}" destId="{F5CC4046-AFD3-4D54-AF14-80FFE4212712}" srcOrd="3" destOrd="0" presId="urn:microsoft.com/office/officeart/2009/layout/CircleArrowProcess"/>
    <dgm:cxn modelId="{20D7A2D0-D732-4311-B2BA-4B931A83A1AC}" type="presParOf" srcId="{06CB08F1-1872-4DD7-BC3E-8CC37198B73A}" destId="{EBCFD160-0392-4958-A722-39EDF8BA3737}" srcOrd="4" destOrd="0" presId="urn:microsoft.com/office/officeart/2009/layout/CircleArrowProcess"/>
    <dgm:cxn modelId="{A310E38F-DEBE-4ED0-924C-030E8E82888F}" type="presParOf" srcId="{EBCFD160-0392-4958-A722-39EDF8BA3737}" destId="{747A7AA4-BC63-4C34-9B7B-9F368F9A902F}" srcOrd="0" destOrd="0" presId="urn:microsoft.com/office/officeart/2009/layout/CircleArrowProcess"/>
    <dgm:cxn modelId="{EF6142DC-8FAC-4ACF-BCE0-0B53E8B3E74B}" type="presParOf" srcId="{06CB08F1-1872-4DD7-BC3E-8CC37198B73A}" destId="{3A313FAE-5CF8-4336-82F8-3062C32C2D1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352801" y="67830"/>
          <a:ext cx="5696961" cy="180855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183533" y="652251"/>
          <a:ext cx="4159727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Understand how binary can be used to represent whole numbers.</a:t>
          </a:r>
          <a:endParaRPr lang="en-GB" sz="2000" kern="1200" dirty="0"/>
        </a:p>
      </dsp:txBody>
      <dsp:txXfrm>
        <a:off x="2183533" y="652251"/>
        <a:ext cx="4159727" cy="577648"/>
      </dsp:txXfrm>
    </dsp:sp>
    <dsp:sp modelId="{841DC263-0B03-417E-815C-D7B02EA1CF2C}">
      <dsp:nvSpPr>
        <dsp:cNvPr id="0" name=""/>
        <dsp:cNvSpPr/>
      </dsp:nvSpPr>
      <dsp:spPr>
        <a:xfrm>
          <a:off x="88247" y="1233787"/>
          <a:ext cx="7070887" cy="186673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743373" y="1876385"/>
          <a:ext cx="4341059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Understand how hexadecimal can be used to represent whole numbers.</a:t>
          </a:r>
          <a:endParaRPr lang="en-GB" sz="2000" kern="1200" dirty="0"/>
        </a:p>
      </dsp:txBody>
      <dsp:txXfrm>
        <a:off x="743373" y="1876385"/>
        <a:ext cx="4341059" cy="577648"/>
      </dsp:txXfrm>
    </dsp:sp>
    <dsp:sp modelId="{747A7AA4-BC63-4C34-9B7B-9F368F9A902F}">
      <dsp:nvSpPr>
        <dsp:cNvPr id="0" name=""/>
        <dsp:cNvSpPr/>
      </dsp:nvSpPr>
      <dsp:spPr>
        <a:xfrm>
          <a:off x="1005104" y="2465267"/>
          <a:ext cx="6395479" cy="178738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1872205" y="3096343"/>
          <a:ext cx="4833195" cy="57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Be able to convert in both directions between: binary and decimal, binary and hexadecimal, decimal and hexadecimal.</a:t>
          </a:r>
          <a:endParaRPr lang="en-GB" sz="2000" kern="1200" dirty="0"/>
        </a:p>
      </dsp:txBody>
      <dsp:txXfrm>
        <a:off x="1872205" y="3096343"/>
        <a:ext cx="4833195" cy="577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pPr/>
              <a:t>23/05/2016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</a:t>
            </a:r>
            <a:r>
              <a:rPr lang="en-GB" baseline="0" dirty="0" smtClean="0"/>
              <a:t> mor</a:t>
            </a:r>
            <a:r>
              <a:rPr lang="en-GB" dirty="0" smtClean="0"/>
              <a:t>e information, see page 2 of ‘3.3.2 Teacher notes’.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5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774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5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3207676"/>
            <a:ext cx="6066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3.3.2 </a:t>
            </a:r>
            <a:r>
              <a:rPr lang="en-GB" sz="2400" b="1" dirty="0">
                <a:solidFill>
                  <a:schemeClr val="accent1"/>
                </a:solidFill>
                <a:latin typeface="+mn-lt"/>
              </a:rPr>
              <a:t>Converting between number bases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37170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262" y="2060848"/>
            <a:ext cx="8305476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32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Converting from binary to hexadecimal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7200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Conversion involves looking at four bits at a time and grouping them as a single </a:t>
            </a:r>
            <a:r>
              <a:rPr lang="en-GB" sz="1800" dirty="0" smtClean="0"/>
              <a:t>hexadecimal (‘hex</a:t>
            </a:r>
            <a:r>
              <a:rPr lang="en-GB" sz="1800" dirty="0"/>
              <a:t>’) character.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17765"/>
              </p:ext>
            </p:extLst>
          </p:nvPr>
        </p:nvGraphicFramePr>
        <p:xfrm>
          <a:off x="683568" y="1988840"/>
          <a:ext cx="4752528" cy="2073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792088"/>
                <a:gridCol w="792088"/>
                <a:gridCol w="792088"/>
                <a:gridCol w="79208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Example 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Binary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Decimal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</a:t>
                      </a:r>
                      <a:r>
                        <a:rPr lang="en-GB" sz="1400" b="1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(base 10)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Hex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87965"/>
              </p:ext>
            </p:extLst>
          </p:nvPr>
        </p:nvGraphicFramePr>
        <p:xfrm>
          <a:off x="683568" y="4149080"/>
          <a:ext cx="7831780" cy="2073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6356"/>
                <a:gridCol w="783178"/>
                <a:gridCol w="783178"/>
                <a:gridCol w="783178"/>
                <a:gridCol w="783178"/>
                <a:gridCol w="783178"/>
                <a:gridCol w="783178"/>
                <a:gridCol w="783178"/>
                <a:gridCol w="78317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Example 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Binary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Decimal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</a:t>
                      </a:r>
                      <a:r>
                        <a:rPr lang="en-GB" sz="1400" b="1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(base 10)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Hex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1921709"/>
            <a:ext cx="7975798" cy="216024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In this case, the binary value has been split into two groups of four. In each group the highest power of 2 is </a:t>
            </a:r>
            <a:r>
              <a:rPr lang="en-GB" sz="2000" dirty="0" smtClean="0"/>
              <a:t>2</a:t>
            </a:r>
            <a:r>
              <a:rPr lang="en-GB" sz="2000" baseline="30000" dirty="0" smtClean="0"/>
              <a:t>3</a:t>
            </a:r>
            <a:r>
              <a:rPr lang="en-GB" sz="2000" dirty="0" smtClean="0"/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The </a:t>
            </a:r>
            <a:r>
              <a:rPr lang="en-GB" sz="2000" dirty="0"/>
              <a:t>first group of four converts to D in hex and the second group converts to </a:t>
            </a:r>
            <a:r>
              <a:rPr lang="en-GB" sz="2000" dirty="0" smtClean="0"/>
              <a:t>1.</a:t>
            </a:r>
            <a:endParaRPr lang="en-GB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Combining </a:t>
            </a:r>
            <a:r>
              <a:rPr lang="en-GB" sz="2000" dirty="0"/>
              <a:t>these two values gives </a:t>
            </a:r>
            <a:r>
              <a:rPr lang="en-GB" sz="2000" dirty="0" smtClean="0"/>
              <a:t>D1.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8965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Benefits of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hexadecimal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over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binary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Hexadecimal:</a:t>
            </a:r>
          </a:p>
          <a:p>
            <a:pPr marL="0" indent="0">
              <a:buNone/>
            </a:pPr>
            <a:endParaRPr lang="en-GB" sz="2800" b="1" dirty="0" smtClean="0">
              <a:solidFill>
                <a:schemeClr val="accent1"/>
              </a:solidFill>
            </a:endParaRPr>
          </a:p>
          <a:p>
            <a:r>
              <a:rPr lang="en-GB" sz="2800" dirty="0"/>
              <a:t>i</a:t>
            </a:r>
            <a:r>
              <a:rPr lang="en-GB" sz="2800" dirty="0" smtClean="0"/>
              <a:t>s shorter </a:t>
            </a:r>
            <a:r>
              <a:rPr lang="en-GB" sz="2800" dirty="0"/>
              <a:t>than </a:t>
            </a:r>
            <a:r>
              <a:rPr lang="en-GB" sz="2800" dirty="0" smtClean="0"/>
              <a:t>binary</a:t>
            </a:r>
          </a:p>
          <a:p>
            <a:endParaRPr lang="en-GB" sz="2800" dirty="0"/>
          </a:p>
          <a:p>
            <a:r>
              <a:rPr lang="en-GB" sz="2800" dirty="0" smtClean="0"/>
              <a:t>offers less </a:t>
            </a:r>
            <a:r>
              <a:rPr lang="en-GB" sz="2800" dirty="0"/>
              <a:t>chance of making mistakes if using it </a:t>
            </a:r>
            <a:r>
              <a:rPr lang="en-GB" sz="2800" dirty="0" smtClean="0"/>
              <a:t>in programming</a:t>
            </a:r>
          </a:p>
          <a:p>
            <a:endParaRPr lang="en-GB" sz="2800" dirty="0"/>
          </a:p>
          <a:p>
            <a:r>
              <a:rPr lang="en-GB" sz="2800" dirty="0"/>
              <a:t>i</a:t>
            </a:r>
            <a:r>
              <a:rPr lang="en-GB" sz="2800" dirty="0" smtClean="0"/>
              <a:t>s easily </a:t>
            </a:r>
            <a:r>
              <a:rPr lang="en-GB" sz="2800" dirty="0"/>
              <a:t>converted to </a:t>
            </a:r>
            <a:r>
              <a:rPr lang="en-GB" sz="2800" dirty="0" smtClean="0"/>
              <a:t>binary.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6088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Now its your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turn…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1390" y="2420888"/>
            <a:ext cx="7886700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Activity: Quiz </a:t>
            </a:r>
            <a:r>
              <a:rPr lang="en-GB" sz="2800" b="1" dirty="0">
                <a:solidFill>
                  <a:schemeClr val="accent1"/>
                </a:solidFill>
              </a:rPr>
              <a:t>3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29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Plenary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35910" y="2492896"/>
            <a:ext cx="7886700" cy="7200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Binary bingo!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443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Extension activity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2031" y="2204864"/>
            <a:ext cx="7886700" cy="22322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Using </a:t>
            </a:r>
            <a:r>
              <a:rPr lang="en-GB" sz="2800" dirty="0"/>
              <a:t>the </a:t>
            </a:r>
            <a:r>
              <a:rPr lang="en-GB" sz="2800" b="1" dirty="0" smtClean="0">
                <a:solidFill>
                  <a:schemeClr val="accent1"/>
                </a:solidFill>
              </a:rPr>
              <a:t>Hex colours! (Extension task) </a:t>
            </a:r>
            <a:r>
              <a:rPr lang="en-GB" sz="2800" dirty="0" smtClean="0"/>
              <a:t>sheet, colour </a:t>
            </a:r>
            <a:r>
              <a:rPr lang="en-GB" sz="2800" dirty="0"/>
              <a:t>in the web page template </a:t>
            </a:r>
            <a:r>
              <a:rPr lang="en-GB" sz="2800" dirty="0" smtClean="0"/>
              <a:t>with appropriate </a:t>
            </a:r>
            <a:r>
              <a:rPr lang="en-GB" sz="2800" dirty="0"/>
              <a:t>RGB colour values set in h</a:t>
            </a:r>
            <a:r>
              <a:rPr lang="en-GB" sz="2800" dirty="0" smtClean="0"/>
              <a:t>exadecimal</a:t>
            </a:r>
            <a:r>
              <a:rPr lang="en-GB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37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38129434"/>
              </p:ext>
            </p:extLst>
          </p:nvPr>
        </p:nvGraphicFramePr>
        <p:xfrm>
          <a:off x="827584" y="1700808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Starter activity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199430"/>
            <a:ext cx="7886700" cy="280563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In </a:t>
            </a:r>
            <a:r>
              <a:rPr lang="en-GB" sz="2800" b="1" dirty="0" smtClean="0"/>
              <a:t>pairs…</a:t>
            </a:r>
          </a:p>
          <a:p>
            <a:pPr marL="0" indent="0">
              <a:buNone/>
            </a:pPr>
            <a:r>
              <a:rPr lang="en-GB" sz="2800" dirty="0" smtClean="0"/>
              <a:t>Give </a:t>
            </a:r>
            <a:r>
              <a:rPr lang="en-GB" sz="2800" dirty="0"/>
              <a:t>three reasons why a knowledge of binary is useful to working </a:t>
            </a:r>
            <a:r>
              <a:rPr lang="en-GB" sz="2800" dirty="0" smtClean="0"/>
              <a:t>with computers </a:t>
            </a:r>
            <a:r>
              <a:rPr lang="en-GB" sz="2800" dirty="0"/>
              <a:t>and understanding how computers work</a:t>
            </a:r>
            <a:r>
              <a:rPr lang="en-GB" sz="28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8650" y="3501008"/>
            <a:ext cx="7886700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+mn-lt"/>
              </a:rPr>
              <a:t>Did you think of any of these?</a:t>
            </a:r>
            <a:endParaRPr lang="en-GB" sz="2400" b="1" dirty="0">
              <a:latin typeface="+mn-lt"/>
            </a:endParaRPr>
          </a:p>
          <a:p>
            <a:endParaRPr lang="en-GB" sz="24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+mn-lt"/>
              </a:rPr>
              <a:t>Programming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+mn-lt"/>
              </a:rPr>
              <a:t>Computer architecture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+mn-lt"/>
              </a:rPr>
              <a:t>Computer networks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Converting between number bases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211494"/>
            <a:ext cx="7886700" cy="466577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A </a:t>
            </a:r>
            <a:r>
              <a:rPr lang="en-GB" sz="1800" b="1" dirty="0"/>
              <a:t>byte</a:t>
            </a:r>
            <a:r>
              <a:rPr lang="en-GB" sz="1800" dirty="0"/>
              <a:t> is a collection of eight </a:t>
            </a:r>
            <a:r>
              <a:rPr lang="en-GB" sz="1800" b="1" dirty="0"/>
              <a:t>bits</a:t>
            </a:r>
            <a:r>
              <a:rPr lang="en-GB" sz="1800" dirty="0"/>
              <a:t> and may be represented as follows:</a:t>
            </a:r>
          </a:p>
          <a:p>
            <a:pPr marL="0" indent="0">
              <a:buNone/>
            </a:pPr>
            <a:endParaRPr lang="en-GB" sz="1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04384"/>
              </p:ext>
            </p:extLst>
          </p:nvPr>
        </p:nvGraphicFramePr>
        <p:xfrm>
          <a:off x="628650" y="1859348"/>
          <a:ext cx="7831782" cy="2186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1182"/>
                <a:gridCol w="675075"/>
                <a:gridCol w="675075"/>
                <a:gridCol w="675075"/>
                <a:gridCol w="675075"/>
                <a:gridCol w="675075"/>
                <a:gridCol w="675075"/>
                <a:gridCol w="675075"/>
                <a:gridCol w="675075"/>
              </a:tblGrid>
              <a:tr h="4407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Value as power of 2</a:t>
                      </a:r>
                      <a:endParaRPr lang="en-GB" sz="18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7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5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3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2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r>
                        <a:rPr lang="en-GB" sz="1800" baseline="300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07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Decimal value</a:t>
                      </a:r>
                      <a:endParaRPr lang="en-GB" sz="18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128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32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391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Sample 8-bit pattern</a:t>
                      </a:r>
                      <a:endParaRPr lang="en-GB" sz="18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391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Individual values</a:t>
                      </a:r>
                      <a:endParaRPr lang="en-GB" sz="18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391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Total </a:t>
                      </a:r>
                      <a:r>
                        <a:rPr lang="en-GB" sz="1800" dirty="0" smtClean="0">
                          <a:solidFill>
                            <a:schemeClr val="accent1"/>
                          </a:solidFill>
                          <a:effectLst/>
                        </a:rPr>
                        <a:t>decimal </a:t>
                      </a:r>
                      <a:r>
                        <a:rPr lang="en-GB" sz="1800" dirty="0">
                          <a:solidFill>
                            <a:schemeClr val="accent1"/>
                          </a:solidFill>
                          <a:effectLst/>
                        </a:rPr>
                        <a:t>value</a:t>
                      </a:r>
                      <a:endParaRPr lang="en-GB" sz="18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64 + 16 + 8 + 1 = 89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24" marR="57124" marT="59769" marB="59769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4653136"/>
            <a:ext cx="7886700" cy="136815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 smtClean="0"/>
              <a:t>Key point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When </a:t>
            </a:r>
            <a:r>
              <a:rPr lang="en-GB" sz="1800" dirty="0"/>
              <a:t>one byte of storage is used, it does not matter how much you rearrange the ones and zeros, the maximum number in </a:t>
            </a:r>
            <a:r>
              <a:rPr lang="en-GB" sz="1800" dirty="0" smtClean="0"/>
              <a:t>base 10 </a:t>
            </a:r>
            <a:r>
              <a:rPr lang="en-GB" sz="1800" dirty="0"/>
              <a:t>that can be stored is 255 </a:t>
            </a:r>
            <a:r>
              <a:rPr lang="en-GB" sz="1800" dirty="0" smtClean="0"/>
              <a:t>(and 0 is the minimum).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Converting decimal to binary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211495"/>
            <a:ext cx="7886700" cy="8493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/>
              <a:t>Example: Convert the number 115</a:t>
            </a:r>
            <a:r>
              <a:rPr lang="en-GB" sz="1800" b="1" baseline="-25000" dirty="0"/>
              <a:t>10</a:t>
            </a:r>
            <a:r>
              <a:rPr lang="en-GB" sz="1800" b="1" dirty="0"/>
              <a:t> into 8-bit binary</a:t>
            </a:r>
            <a:r>
              <a:rPr lang="en-GB" sz="1800" b="1" dirty="0" smtClean="0"/>
              <a:t>.</a:t>
            </a:r>
          </a:p>
          <a:p>
            <a:pPr marL="0" indent="0">
              <a:buNone/>
            </a:pPr>
            <a:r>
              <a:rPr lang="en-GB" sz="1800" dirty="0"/>
              <a:t>Reading from left to right, look at each column in turn.</a:t>
            </a:r>
            <a:endParaRPr lang="en-GB" sz="1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952381"/>
              </p:ext>
            </p:extLst>
          </p:nvPr>
        </p:nvGraphicFramePr>
        <p:xfrm>
          <a:off x="628648" y="2060848"/>
          <a:ext cx="7886702" cy="3720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/>
                <a:gridCol w="887254"/>
                <a:gridCol w="887254"/>
                <a:gridCol w="887254"/>
                <a:gridCol w="887254"/>
                <a:gridCol w="887254"/>
                <a:gridCol w="887254"/>
                <a:gridCol w="887254"/>
                <a:gridCol w="887254"/>
              </a:tblGrid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Step 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115 – </a:t>
                      </a:r>
                      <a:r>
                        <a:rPr lang="en-GB" sz="1400" b="1" dirty="0" smtClean="0">
                          <a:effectLst/>
                        </a:rPr>
                        <a:t>128</a:t>
                      </a:r>
                      <a:r>
                        <a:rPr lang="en-GB" sz="1400" dirty="0" smtClean="0">
                          <a:effectLst/>
                        </a:rPr>
                        <a:t> = negative, write 0 in that column.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Step 2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115 – </a:t>
                      </a:r>
                      <a:r>
                        <a:rPr lang="en-GB" sz="1400" b="1" dirty="0">
                          <a:effectLst/>
                        </a:rPr>
                        <a:t>64</a:t>
                      </a:r>
                      <a:r>
                        <a:rPr lang="en-GB" sz="1400" dirty="0">
                          <a:effectLst/>
                        </a:rPr>
                        <a:t> = 51, write 1 in that column.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Step 3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51 – </a:t>
                      </a:r>
                      <a:r>
                        <a:rPr lang="en-GB" sz="1400" b="1" dirty="0">
                          <a:effectLst/>
                        </a:rPr>
                        <a:t>32</a:t>
                      </a:r>
                      <a:r>
                        <a:rPr lang="en-GB" sz="1400" dirty="0">
                          <a:effectLst/>
                        </a:rPr>
                        <a:t> = 19, write 1 in that column.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Step 4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19 – </a:t>
                      </a:r>
                      <a:r>
                        <a:rPr lang="en-GB" sz="1400" b="1" dirty="0">
                          <a:effectLst/>
                        </a:rPr>
                        <a:t>16</a:t>
                      </a:r>
                      <a:r>
                        <a:rPr lang="en-GB" sz="1400" dirty="0">
                          <a:effectLst/>
                        </a:rPr>
                        <a:t> = 3, write 1 in that column.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Step 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 – </a:t>
                      </a:r>
                      <a:r>
                        <a:rPr lang="en-GB" sz="1400" b="1" dirty="0">
                          <a:effectLst/>
                        </a:rPr>
                        <a:t>8</a:t>
                      </a:r>
                      <a:r>
                        <a:rPr lang="en-GB" sz="1400" dirty="0">
                          <a:effectLst/>
                        </a:rPr>
                        <a:t> = negative, write 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Step 6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 – </a:t>
                      </a:r>
                      <a:r>
                        <a:rPr lang="en-GB" sz="1400" b="1" dirty="0">
                          <a:effectLst/>
                        </a:rPr>
                        <a:t>4</a:t>
                      </a:r>
                      <a:r>
                        <a:rPr lang="en-GB" sz="1400" dirty="0">
                          <a:effectLst/>
                        </a:rPr>
                        <a:t> = negative, write 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Step 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3 - </a:t>
                      </a:r>
                      <a:r>
                        <a:rPr lang="en-GB" sz="1400" b="1" dirty="0">
                          <a:effectLst/>
                        </a:rPr>
                        <a:t>2</a:t>
                      </a:r>
                      <a:r>
                        <a:rPr lang="en-GB" sz="1400" dirty="0">
                          <a:effectLst/>
                        </a:rPr>
                        <a:t> = 1, write 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Final answer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1*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755576" y="5884643"/>
            <a:ext cx="7886700" cy="42467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smtClean="0"/>
              <a:t>*Remainder </a:t>
            </a:r>
            <a:r>
              <a:rPr lang="en-GB" sz="1800" dirty="0"/>
              <a:t>1 goes in final column.</a:t>
            </a:r>
          </a:p>
        </p:txBody>
      </p:sp>
    </p:spTree>
    <p:extLst>
      <p:ext uri="{BB962C8B-B14F-4D97-AF65-F5344CB8AC3E}">
        <p14:creationId xmlns:p14="http://schemas.microsoft.com/office/powerpoint/2010/main" val="195005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Now its your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turn…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2420888"/>
            <a:ext cx="7886700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Activity: Quiz </a:t>
            </a:r>
            <a:r>
              <a:rPr lang="en-GB" sz="2800" b="1" dirty="0">
                <a:solidFill>
                  <a:schemeClr val="accent1"/>
                </a:solidFill>
              </a:rPr>
              <a:t>1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421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Converting binary to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decimal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Look at the binary pattern and work from right to </a:t>
            </a:r>
            <a:r>
              <a:rPr lang="en-GB" sz="2800" dirty="0" smtClean="0"/>
              <a:t>left, </a:t>
            </a:r>
            <a:r>
              <a:rPr lang="en-GB" sz="2800" dirty="0"/>
              <a:t>identifying whether each successive bit </a:t>
            </a:r>
            <a:r>
              <a:rPr lang="en-GB" sz="2800" dirty="0" smtClean="0"/>
              <a:t>has a value of 0 or 1. Then </a:t>
            </a:r>
            <a:r>
              <a:rPr lang="en-GB" sz="2800" dirty="0"/>
              <a:t>add up the totals where the bit is set.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578994"/>
              </p:ext>
            </p:extLst>
          </p:nvPr>
        </p:nvGraphicFramePr>
        <p:xfrm>
          <a:off x="707281" y="3861048"/>
          <a:ext cx="7823683" cy="1506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9683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1908000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22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128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64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32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16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22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solidFill>
                            <a:sysClr val="windowText" lastClr="000000"/>
                          </a:solidFill>
                          <a:effectLst/>
                        </a:rPr>
                        <a:t>Decimal value</a:t>
                      </a:r>
                      <a:endParaRPr lang="en-GB" sz="22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solidFill>
                            <a:sysClr val="windowText" lastClr="000000"/>
                          </a:solidFill>
                          <a:effectLst/>
                        </a:rPr>
                        <a:t>Totals</a:t>
                      </a:r>
                      <a:endParaRPr lang="en-GB" sz="22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32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solidFill>
                            <a:sysClr val="windowText" lastClr="000000"/>
                          </a:solidFill>
                          <a:effectLst/>
                        </a:rPr>
                        <a:t>44</a:t>
                      </a:r>
                      <a:endParaRPr lang="en-GB" sz="2200" dirty="0">
                        <a:solidFill>
                          <a:sysClr val="windowText" lastClr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8650" y="3257274"/>
            <a:ext cx="4309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sz="2400" b="1" dirty="0">
                <a:latin typeface="+mn-lt"/>
              </a:rPr>
              <a:t>Binary pattern	</a:t>
            </a:r>
            <a:r>
              <a:rPr lang="en-GB" sz="2400" b="1" dirty="0" smtClean="0">
                <a:latin typeface="+mn-lt"/>
              </a:rPr>
              <a:t>00101100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57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Now its your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turn…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2420888"/>
            <a:ext cx="7886700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1"/>
                </a:solidFill>
              </a:rPr>
              <a:t>Activity: Quiz </a:t>
            </a:r>
            <a:r>
              <a:rPr lang="en-GB" sz="2800" b="1" dirty="0">
                <a:solidFill>
                  <a:schemeClr val="accent1"/>
                </a:solidFill>
              </a:rPr>
              <a:t>2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Making binary easier to represent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608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>
                <a:solidFill>
                  <a:schemeClr val="accent1"/>
                </a:solidFill>
              </a:rPr>
              <a:t>U</a:t>
            </a:r>
            <a:r>
              <a:rPr lang="en-GB" sz="2800" b="1" dirty="0" smtClean="0">
                <a:solidFill>
                  <a:schemeClr val="accent1"/>
                </a:solidFill>
              </a:rPr>
              <a:t>sing </a:t>
            </a:r>
            <a:r>
              <a:rPr lang="en-GB" sz="2800" b="1" dirty="0">
                <a:solidFill>
                  <a:schemeClr val="accent1"/>
                </a:solidFill>
              </a:rPr>
              <a:t>the hexadecimal number </a:t>
            </a:r>
            <a:r>
              <a:rPr lang="en-GB" sz="2800" b="1" dirty="0" smtClean="0">
                <a:solidFill>
                  <a:schemeClr val="accent1"/>
                </a:solidFill>
              </a:rPr>
              <a:t>system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4581128"/>
            <a:ext cx="3943350" cy="144016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 smtClean="0"/>
              <a:t>Key point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Hexadecimal </a:t>
            </a:r>
            <a:r>
              <a:rPr lang="en-GB" sz="1800" dirty="0"/>
              <a:t>in itself means nothing to a </a:t>
            </a:r>
            <a:r>
              <a:rPr lang="en-GB" sz="1800" dirty="0" smtClean="0"/>
              <a:t>CPU. However</a:t>
            </a:r>
            <a:r>
              <a:rPr lang="en-GB" sz="1800" dirty="0"/>
              <a:t>, it is useful to abbreviate binary notation.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2420888"/>
            <a:ext cx="3943350" cy="165618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Binary is not very easy to read and there are many applications where it is beneficial to convert from binary to hexadecimal.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205198"/>
              </p:ext>
            </p:extLst>
          </p:nvPr>
        </p:nvGraphicFramePr>
        <p:xfrm>
          <a:off x="1223020" y="1772816"/>
          <a:ext cx="2628900" cy="4507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010"/>
                <a:gridCol w="1278890"/>
              </a:tblGrid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chemeClr val="tx1"/>
                          </a:solidFill>
                          <a:effectLst/>
                        </a:rPr>
                        <a:t>Decimal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chemeClr val="tx1"/>
                          </a:solidFill>
                          <a:effectLst/>
                        </a:rPr>
                        <a:t>Hexadecimal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36195" marB="36195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74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579</TotalTime>
  <Words>765</Words>
  <Application>Microsoft Office PowerPoint</Application>
  <PresentationFormat>On-screen Show (4:3)</PresentationFormat>
  <Paragraphs>262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2016-04-18T10:55:43Z</cp:lastPrinted>
  <dcterms:created xsi:type="dcterms:W3CDTF">2015-10-06T11:34:12Z</dcterms:created>
  <dcterms:modified xsi:type="dcterms:W3CDTF">2016-05-23T09:31:22Z</dcterms:modified>
</cp:coreProperties>
</file>