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7099300" cy="10234613"/>
  <p:defaultTextStyle>
    <a:defPPr>
      <a:defRPr lang="en-US"/>
    </a:defPPr>
    <a:lvl1pPr algn="l" rtl="0" fontAlgn="base">
      <a:spcBef>
        <a:spcPct val="0"/>
      </a:spcBef>
      <a:spcAft>
        <a:spcPct val="0"/>
      </a:spcAft>
      <a:defRPr kern="1200">
        <a:solidFill>
          <a:schemeClr val="tx1"/>
        </a:solidFill>
        <a:latin typeface="Calibri" pitchFamily="34" charset="0"/>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mn-cs"/>
      </a:defRPr>
    </a:lvl2pPr>
    <a:lvl3pPr marL="914400" algn="l" rtl="0" fontAlgn="base">
      <a:spcBef>
        <a:spcPct val="0"/>
      </a:spcBef>
      <a:spcAft>
        <a:spcPct val="0"/>
      </a:spcAft>
      <a:defRPr kern="1200">
        <a:solidFill>
          <a:schemeClr val="tx1"/>
        </a:solidFill>
        <a:latin typeface="Calibri" pitchFamily="34" charset="0"/>
        <a:ea typeface="+mn-ea"/>
        <a:cs typeface="+mn-cs"/>
      </a:defRPr>
    </a:lvl3pPr>
    <a:lvl4pPr marL="1371600" algn="l" rtl="0" fontAlgn="base">
      <a:spcBef>
        <a:spcPct val="0"/>
      </a:spcBef>
      <a:spcAft>
        <a:spcPct val="0"/>
      </a:spcAft>
      <a:defRPr kern="1200">
        <a:solidFill>
          <a:schemeClr val="tx1"/>
        </a:solidFill>
        <a:latin typeface="Calibri" pitchFamily="34" charset="0"/>
        <a:ea typeface="+mn-ea"/>
        <a:cs typeface="+mn-cs"/>
      </a:defRPr>
    </a:lvl4pPr>
    <a:lvl5pPr marL="1828800" algn="l" rtl="0" fontAlgn="base">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Fran Hamilton" initials="FH" lastIdx="5" clrIdx="0"/>
  <p:cmAuthor id="1" name="Helen Kennedy" initials="HK" lastIdx="2" clrIdx="1"/>
  <p:cmAuthor id="2" name="Karl Boucher" initials="KB"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009900"/>
    <a:srgbClr val="CC0000"/>
    <a:srgbClr val="800000"/>
    <a:srgbClr val="FF9933"/>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435" autoAdjust="0"/>
    <p:restoredTop sz="86877" autoAdjust="0"/>
  </p:normalViewPr>
  <p:slideViewPr>
    <p:cSldViewPr showGuides="1">
      <p:cViewPr>
        <p:scale>
          <a:sx n="71" d="100"/>
          <a:sy n="71" d="100"/>
        </p:scale>
        <p:origin x="-438" y="-66"/>
      </p:cViewPr>
      <p:guideLst>
        <p:guide orient="horz" pos="754"/>
        <p:guide pos="24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87F22A4-A35E-42B1-921E-9D401F34EC57}" type="doc">
      <dgm:prSet loTypeId="urn:microsoft.com/office/officeart/2009/layout/CircleArrowProcess" loCatId="cycle" qsTypeId="urn:microsoft.com/office/officeart/2005/8/quickstyle/simple1" qsCatId="simple" csTypeId="urn:microsoft.com/office/officeart/2005/8/colors/accent1_5" csCatId="accent1" phldr="1"/>
      <dgm:spPr/>
      <dgm:t>
        <a:bodyPr/>
        <a:lstStyle/>
        <a:p>
          <a:endParaRPr lang="en-GB"/>
        </a:p>
      </dgm:t>
    </dgm:pt>
    <dgm:pt modelId="{E9CA85A4-E6D3-48A3-B740-5AB2489DE156}">
      <dgm:prSet phldrT="[Text]" custT="1"/>
      <dgm:spPr/>
      <dgm:t>
        <a:bodyPr/>
        <a:lstStyle/>
        <a:p>
          <a:pPr rtl="0"/>
          <a:r>
            <a:rPr lang="en-GB" sz="2000" dirty="0" smtClean="0"/>
            <a:t>Understand the term abstraction.</a:t>
          </a:r>
          <a:endParaRPr lang="en-GB" sz="2000" dirty="0"/>
        </a:p>
      </dgm:t>
    </dgm:pt>
    <dgm:pt modelId="{2C59DB7C-3FCC-4840-BA58-A8FB4F3DB731}" type="parTrans" cxnId="{95531D00-03B6-4BFA-BB95-A84B38ED21F2}">
      <dgm:prSet/>
      <dgm:spPr/>
      <dgm:t>
        <a:bodyPr/>
        <a:lstStyle/>
        <a:p>
          <a:endParaRPr lang="en-GB"/>
        </a:p>
      </dgm:t>
    </dgm:pt>
    <dgm:pt modelId="{EFF3866B-1701-4FE1-9C6E-55B7A495E284}" type="sibTrans" cxnId="{95531D00-03B6-4BFA-BB95-A84B38ED21F2}">
      <dgm:prSet/>
      <dgm:spPr/>
      <dgm:t>
        <a:bodyPr/>
        <a:lstStyle/>
        <a:p>
          <a:endParaRPr lang="en-GB"/>
        </a:p>
      </dgm:t>
    </dgm:pt>
    <dgm:pt modelId="{25DD1472-7DD5-42FA-8694-F26170F8C5EB}">
      <dgm:prSet phldrT="[Text]" custT="1"/>
      <dgm:spPr/>
      <dgm:t>
        <a:bodyPr/>
        <a:lstStyle/>
        <a:p>
          <a:pPr rtl="0"/>
          <a:r>
            <a:rPr lang="en-GB" sz="2000" dirty="0" smtClean="0"/>
            <a:t>Be able to explain the term abstraction.</a:t>
          </a:r>
          <a:endParaRPr lang="en-GB" sz="2000" dirty="0"/>
        </a:p>
      </dgm:t>
    </dgm:pt>
    <dgm:pt modelId="{737B8DAD-D7E1-4699-A7D9-27B9137CACCC}" type="parTrans" cxnId="{CE29DB21-7F67-4314-9E18-82515EF67B49}">
      <dgm:prSet/>
      <dgm:spPr/>
      <dgm:t>
        <a:bodyPr/>
        <a:lstStyle/>
        <a:p>
          <a:endParaRPr lang="en-GB"/>
        </a:p>
      </dgm:t>
    </dgm:pt>
    <dgm:pt modelId="{B5E4666D-6D2E-418D-8227-E5377E0415DF}" type="sibTrans" cxnId="{CE29DB21-7F67-4314-9E18-82515EF67B49}">
      <dgm:prSet/>
      <dgm:spPr/>
      <dgm:t>
        <a:bodyPr/>
        <a:lstStyle/>
        <a:p>
          <a:endParaRPr lang="en-GB"/>
        </a:p>
      </dgm:t>
    </dgm:pt>
    <dgm:pt modelId="{7919CE9B-787D-420E-AFDF-DF038DAB1DA8}">
      <dgm:prSet phldrT="[Text]" custT="1"/>
      <dgm:spPr/>
      <dgm:t>
        <a:bodyPr/>
        <a:lstStyle/>
        <a:p>
          <a:pPr rtl="0"/>
          <a:r>
            <a:rPr lang="en-GB" sz="2000" dirty="0" smtClean="0"/>
            <a:t>Be able to apply abstraction to problems.</a:t>
          </a:r>
          <a:endParaRPr lang="en-GB" sz="2000" dirty="0"/>
        </a:p>
      </dgm:t>
    </dgm:pt>
    <dgm:pt modelId="{ABD34BE5-EF45-47AF-8FD0-84E9E14D024E}" type="parTrans" cxnId="{6CD73074-A078-426A-971D-E6F27186053D}">
      <dgm:prSet/>
      <dgm:spPr/>
      <dgm:t>
        <a:bodyPr/>
        <a:lstStyle/>
        <a:p>
          <a:endParaRPr lang="en-GB"/>
        </a:p>
      </dgm:t>
    </dgm:pt>
    <dgm:pt modelId="{1DDE2443-7A5B-4232-9B3D-4796E022DCBD}" type="sibTrans" cxnId="{6CD73074-A078-426A-971D-E6F27186053D}">
      <dgm:prSet/>
      <dgm:spPr/>
      <dgm:t>
        <a:bodyPr/>
        <a:lstStyle/>
        <a:p>
          <a:endParaRPr lang="en-GB"/>
        </a:p>
      </dgm:t>
    </dgm:pt>
    <dgm:pt modelId="{06CB08F1-1872-4DD7-BC3E-8CC37198B73A}" type="pres">
      <dgm:prSet presAssocID="{F87F22A4-A35E-42B1-921E-9D401F34EC57}" presName="Name0" presStyleCnt="0">
        <dgm:presLayoutVars>
          <dgm:chMax val="7"/>
          <dgm:chPref val="7"/>
          <dgm:dir/>
          <dgm:animLvl val="lvl"/>
        </dgm:presLayoutVars>
      </dgm:prSet>
      <dgm:spPr/>
      <dgm:t>
        <a:bodyPr/>
        <a:lstStyle/>
        <a:p>
          <a:endParaRPr lang="en-GB"/>
        </a:p>
      </dgm:t>
    </dgm:pt>
    <dgm:pt modelId="{F71DFCBB-4C9B-4D64-9922-03B6B45E4564}" type="pres">
      <dgm:prSet presAssocID="{E9CA85A4-E6D3-48A3-B740-5AB2489DE156}" presName="Accent1" presStyleCnt="0"/>
      <dgm:spPr/>
    </dgm:pt>
    <dgm:pt modelId="{939FCBA8-2F89-4D07-8E71-090EB9025915}" type="pres">
      <dgm:prSet presAssocID="{E9CA85A4-E6D3-48A3-B740-5AB2489DE156}" presName="Accent" presStyleLbl="node1" presStyleIdx="0" presStyleCnt="3" custScaleX="187732"/>
      <dgm:spPr/>
    </dgm:pt>
    <dgm:pt modelId="{7C622683-F718-4DBD-9680-E6312A3B7B06}" type="pres">
      <dgm:prSet presAssocID="{E9CA85A4-E6D3-48A3-B740-5AB2489DE156}" presName="Parent1" presStyleLbl="revTx" presStyleIdx="0" presStyleCnt="3" custScaleX="208542" custLinFactNeighborX="5578" custLinFactNeighborY="-23143">
        <dgm:presLayoutVars>
          <dgm:chMax val="1"/>
          <dgm:chPref val="1"/>
          <dgm:bulletEnabled val="1"/>
        </dgm:presLayoutVars>
      </dgm:prSet>
      <dgm:spPr/>
      <dgm:t>
        <a:bodyPr/>
        <a:lstStyle/>
        <a:p>
          <a:endParaRPr lang="en-GB"/>
        </a:p>
      </dgm:t>
    </dgm:pt>
    <dgm:pt modelId="{8A2C2B8A-BEF9-4007-A628-52AC19F0D91C}" type="pres">
      <dgm:prSet presAssocID="{25DD1472-7DD5-42FA-8694-F26170F8C5EB}" presName="Accent2" presStyleCnt="0"/>
      <dgm:spPr/>
    </dgm:pt>
    <dgm:pt modelId="{841DC263-0B03-417E-815C-D7B02EA1CF2C}" type="pres">
      <dgm:prSet presAssocID="{25DD1472-7DD5-42FA-8694-F26170F8C5EB}" presName="Accent" presStyleLbl="node1" presStyleIdx="1" presStyleCnt="3" custScaleX="221410"/>
      <dgm:spPr/>
    </dgm:pt>
    <dgm:pt modelId="{F5CC4046-AFD3-4D54-AF14-80FFE4212712}" type="pres">
      <dgm:prSet presAssocID="{25DD1472-7DD5-42FA-8694-F26170F8C5EB}" presName="Parent2" presStyleLbl="revTx" presStyleIdx="1" presStyleCnt="3" custScaleX="193967" custLinFactNeighborX="-42729" custLinFactNeighborY="-6838">
        <dgm:presLayoutVars>
          <dgm:chMax val="1"/>
          <dgm:chPref val="1"/>
          <dgm:bulletEnabled val="1"/>
        </dgm:presLayoutVars>
      </dgm:prSet>
      <dgm:spPr/>
      <dgm:t>
        <a:bodyPr/>
        <a:lstStyle/>
        <a:p>
          <a:endParaRPr lang="en-GB"/>
        </a:p>
      </dgm:t>
    </dgm:pt>
    <dgm:pt modelId="{EBCFD160-0392-4958-A722-39EDF8BA3737}" type="pres">
      <dgm:prSet presAssocID="{7919CE9B-787D-420E-AFDF-DF038DAB1DA8}" presName="Accent3" presStyleCnt="0"/>
      <dgm:spPr/>
    </dgm:pt>
    <dgm:pt modelId="{747A7AA4-BC63-4C34-9B7B-9F368F9A902F}" type="pres">
      <dgm:prSet presAssocID="{7919CE9B-787D-420E-AFDF-DF038DAB1DA8}" presName="Accent" presStyleLbl="node1" presStyleIdx="2" presStyleCnt="3" custScaleX="204953"/>
      <dgm:spPr/>
    </dgm:pt>
    <dgm:pt modelId="{3A313FAE-5CF8-4336-82F8-3062C32C2D18}" type="pres">
      <dgm:prSet presAssocID="{7919CE9B-787D-420E-AFDF-DF038DAB1DA8}" presName="Parent3" presStyleLbl="revTx" presStyleIdx="2" presStyleCnt="3" custScaleX="218752" custLinFactNeighborX="15787" custLinFactNeighborY="-1517">
        <dgm:presLayoutVars>
          <dgm:chMax val="1"/>
          <dgm:chPref val="1"/>
          <dgm:bulletEnabled val="1"/>
        </dgm:presLayoutVars>
      </dgm:prSet>
      <dgm:spPr/>
      <dgm:t>
        <a:bodyPr/>
        <a:lstStyle/>
        <a:p>
          <a:endParaRPr lang="en-GB"/>
        </a:p>
      </dgm:t>
    </dgm:pt>
  </dgm:ptLst>
  <dgm:cxnLst>
    <dgm:cxn modelId="{91024649-4E87-459C-B64E-48A03AB26A93}" type="presOf" srcId="{7919CE9B-787D-420E-AFDF-DF038DAB1DA8}" destId="{3A313FAE-5CF8-4336-82F8-3062C32C2D18}" srcOrd="0" destOrd="0" presId="urn:microsoft.com/office/officeart/2009/layout/CircleArrowProcess"/>
    <dgm:cxn modelId="{64E189CA-495D-43E9-9D57-4157D927A31B}" type="presOf" srcId="{25DD1472-7DD5-42FA-8694-F26170F8C5EB}" destId="{F5CC4046-AFD3-4D54-AF14-80FFE4212712}" srcOrd="0" destOrd="0" presId="urn:microsoft.com/office/officeart/2009/layout/CircleArrowProcess"/>
    <dgm:cxn modelId="{95531D00-03B6-4BFA-BB95-A84B38ED21F2}" srcId="{F87F22A4-A35E-42B1-921E-9D401F34EC57}" destId="{E9CA85A4-E6D3-48A3-B740-5AB2489DE156}" srcOrd="0" destOrd="0" parTransId="{2C59DB7C-3FCC-4840-BA58-A8FB4F3DB731}" sibTransId="{EFF3866B-1701-4FE1-9C6E-55B7A495E284}"/>
    <dgm:cxn modelId="{B41FAC61-06CA-4F83-AEE6-7B9146D2EDFD}" type="presOf" srcId="{F87F22A4-A35E-42B1-921E-9D401F34EC57}" destId="{06CB08F1-1872-4DD7-BC3E-8CC37198B73A}" srcOrd="0" destOrd="0" presId="urn:microsoft.com/office/officeart/2009/layout/CircleArrowProcess"/>
    <dgm:cxn modelId="{6CD73074-A078-426A-971D-E6F27186053D}" srcId="{F87F22A4-A35E-42B1-921E-9D401F34EC57}" destId="{7919CE9B-787D-420E-AFDF-DF038DAB1DA8}" srcOrd="2" destOrd="0" parTransId="{ABD34BE5-EF45-47AF-8FD0-84E9E14D024E}" sibTransId="{1DDE2443-7A5B-4232-9B3D-4796E022DCBD}"/>
    <dgm:cxn modelId="{57E34843-5656-41D5-9AC1-2284C9373647}" type="presOf" srcId="{E9CA85A4-E6D3-48A3-B740-5AB2489DE156}" destId="{7C622683-F718-4DBD-9680-E6312A3B7B06}" srcOrd="0" destOrd="0" presId="urn:microsoft.com/office/officeart/2009/layout/CircleArrowProcess"/>
    <dgm:cxn modelId="{CE29DB21-7F67-4314-9E18-82515EF67B49}" srcId="{F87F22A4-A35E-42B1-921E-9D401F34EC57}" destId="{25DD1472-7DD5-42FA-8694-F26170F8C5EB}" srcOrd="1" destOrd="0" parTransId="{737B8DAD-D7E1-4699-A7D9-27B9137CACCC}" sibTransId="{B5E4666D-6D2E-418D-8227-E5377E0415DF}"/>
    <dgm:cxn modelId="{34EDEF5D-A9F4-4681-B68E-36FF134C1377}" type="presParOf" srcId="{06CB08F1-1872-4DD7-BC3E-8CC37198B73A}" destId="{F71DFCBB-4C9B-4D64-9922-03B6B45E4564}" srcOrd="0" destOrd="0" presId="urn:microsoft.com/office/officeart/2009/layout/CircleArrowProcess"/>
    <dgm:cxn modelId="{B75B3E8A-BCD2-4E16-BBCF-68DE4EC1789A}" type="presParOf" srcId="{F71DFCBB-4C9B-4D64-9922-03B6B45E4564}" destId="{939FCBA8-2F89-4D07-8E71-090EB9025915}" srcOrd="0" destOrd="0" presId="urn:microsoft.com/office/officeart/2009/layout/CircleArrowProcess"/>
    <dgm:cxn modelId="{7B821E23-1CD3-4130-BAFF-2BA7A567AAD2}" type="presParOf" srcId="{06CB08F1-1872-4DD7-BC3E-8CC37198B73A}" destId="{7C622683-F718-4DBD-9680-E6312A3B7B06}" srcOrd="1" destOrd="0" presId="urn:microsoft.com/office/officeart/2009/layout/CircleArrowProcess"/>
    <dgm:cxn modelId="{E2CA6140-EF66-4493-8989-F9FC76CEAE33}" type="presParOf" srcId="{06CB08F1-1872-4DD7-BC3E-8CC37198B73A}" destId="{8A2C2B8A-BEF9-4007-A628-52AC19F0D91C}" srcOrd="2" destOrd="0" presId="urn:microsoft.com/office/officeart/2009/layout/CircleArrowProcess"/>
    <dgm:cxn modelId="{EFACAA63-1661-4EFE-B0AD-AA65DC87F106}" type="presParOf" srcId="{8A2C2B8A-BEF9-4007-A628-52AC19F0D91C}" destId="{841DC263-0B03-417E-815C-D7B02EA1CF2C}" srcOrd="0" destOrd="0" presId="urn:microsoft.com/office/officeart/2009/layout/CircleArrowProcess"/>
    <dgm:cxn modelId="{E3AFB167-B34A-4A5D-ACB7-C75E47655910}" type="presParOf" srcId="{06CB08F1-1872-4DD7-BC3E-8CC37198B73A}" destId="{F5CC4046-AFD3-4D54-AF14-80FFE4212712}" srcOrd="3" destOrd="0" presId="urn:microsoft.com/office/officeart/2009/layout/CircleArrowProcess"/>
    <dgm:cxn modelId="{976A9DB9-785D-4CA9-81D5-F1B9C802D751}" type="presParOf" srcId="{06CB08F1-1872-4DD7-BC3E-8CC37198B73A}" destId="{EBCFD160-0392-4958-A722-39EDF8BA3737}" srcOrd="4" destOrd="0" presId="urn:microsoft.com/office/officeart/2009/layout/CircleArrowProcess"/>
    <dgm:cxn modelId="{4504A82E-7E8A-43EA-B6B1-05FC16DBA09D}" type="presParOf" srcId="{EBCFD160-0392-4958-A722-39EDF8BA3737}" destId="{747A7AA4-BC63-4C34-9B7B-9F368F9A902F}" srcOrd="0" destOrd="0" presId="urn:microsoft.com/office/officeart/2009/layout/CircleArrowProcess"/>
    <dgm:cxn modelId="{28EA340A-BDBB-4BD7-A194-16AB3B1DDC4F}" type="presParOf" srcId="{06CB08F1-1872-4DD7-BC3E-8CC37198B73A}" destId="{3A313FAE-5CF8-4336-82F8-3062C32C2D18}" srcOrd="5" destOrd="0" presId="urn:microsoft.com/office/officeart/2009/layout/CircleArrow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9FCBA8-2F89-4D07-8E71-090EB9025915}">
      <dsp:nvSpPr>
        <dsp:cNvPr id="0" name=""/>
        <dsp:cNvSpPr/>
      </dsp:nvSpPr>
      <dsp:spPr>
        <a:xfrm>
          <a:off x="2008278" y="0"/>
          <a:ext cx="4554671" cy="2426525"/>
        </a:xfrm>
        <a:prstGeom prst="circularArrow">
          <a:avLst>
            <a:gd name="adj1" fmla="val 10980"/>
            <a:gd name="adj2" fmla="val 1142322"/>
            <a:gd name="adj3" fmla="val 4500000"/>
            <a:gd name="adj4" fmla="val 10800000"/>
            <a:gd name="adj5" fmla="val 12500"/>
          </a:avLst>
        </a:prstGeom>
        <a:solidFill>
          <a:schemeClr val="accent1">
            <a:alpha val="9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C622683-F718-4DBD-9680-E6312A3B7B06}">
      <dsp:nvSpPr>
        <dsp:cNvPr id="0" name=""/>
        <dsp:cNvSpPr/>
      </dsp:nvSpPr>
      <dsp:spPr>
        <a:xfrm>
          <a:off x="2952332" y="720083"/>
          <a:ext cx="2811497" cy="6739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700" tIns="12700" rIns="12700" bIns="12700" numCol="1" spcCol="1270" anchor="ctr" anchorCtr="0">
          <a:noAutofit/>
        </a:bodyPr>
        <a:lstStyle/>
        <a:p>
          <a:pPr lvl="0" algn="ctr" defTabSz="889000" rtl="0">
            <a:lnSpc>
              <a:spcPct val="90000"/>
            </a:lnSpc>
            <a:spcBef>
              <a:spcPct val="0"/>
            </a:spcBef>
            <a:spcAft>
              <a:spcPct val="35000"/>
            </a:spcAft>
          </a:pPr>
          <a:r>
            <a:rPr lang="en-GB" sz="2000" kern="1200" dirty="0" smtClean="0"/>
            <a:t>Understand the term abstraction.</a:t>
          </a:r>
          <a:endParaRPr lang="en-GB" sz="2000" kern="1200" dirty="0"/>
        </a:p>
      </dsp:txBody>
      <dsp:txXfrm>
        <a:off x="2952332" y="720083"/>
        <a:ext cx="2811497" cy="673922"/>
      </dsp:txXfrm>
    </dsp:sp>
    <dsp:sp modelId="{841DC263-0B03-417E-815C-D7B02EA1CF2C}">
      <dsp:nvSpPr>
        <dsp:cNvPr id="0" name=""/>
        <dsp:cNvSpPr/>
      </dsp:nvSpPr>
      <dsp:spPr>
        <a:xfrm>
          <a:off x="925881" y="1394218"/>
          <a:ext cx="5371752" cy="2426525"/>
        </a:xfrm>
        <a:prstGeom prst="leftCircularArrow">
          <a:avLst>
            <a:gd name="adj1" fmla="val 10980"/>
            <a:gd name="adj2" fmla="val 1142322"/>
            <a:gd name="adj3" fmla="val 6300000"/>
            <a:gd name="adj4" fmla="val 18900000"/>
            <a:gd name="adj5" fmla="val 12500"/>
          </a:avLst>
        </a:prstGeom>
        <a:solidFill>
          <a:schemeClr val="accent1">
            <a:alpha val="90000"/>
            <a:hueOff val="0"/>
            <a:satOff val="0"/>
            <a:lumOff val="0"/>
            <a:alphaOff val="-2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5CC4046-AFD3-4D54-AF14-80FFE4212712}">
      <dsp:nvSpPr>
        <dsp:cNvPr id="0" name=""/>
        <dsp:cNvSpPr/>
      </dsp:nvSpPr>
      <dsp:spPr>
        <a:xfrm>
          <a:off x="1728198" y="2232250"/>
          <a:ext cx="2615001" cy="6739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700" tIns="12700" rIns="12700" bIns="12700" numCol="1" spcCol="1270" anchor="ctr" anchorCtr="0">
          <a:noAutofit/>
        </a:bodyPr>
        <a:lstStyle/>
        <a:p>
          <a:pPr lvl="0" algn="ctr" defTabSz="889000" rtl="0">
            <a:lnSpc>
              <a:spcPct val="90000"/>
            </a:lnSpc>
            <a:spcBef>
              <a:spcPct val="0"/>
            </a:spcBef>
            <a:spcAft>
              <a:spcPct val="35000"/>
            </a:spcAft>
          </a:pPr>
          <a:r>
            <a:rPr lang="en-GB" sz="2000" kern="1200" dirty="0" smtClean="0"/>
            <a:t>Be able to explain the term abstraction.</a:t>
          </a:r>
          <a:endParaRPr lang="en-GB" sz="2000" kern="1200" dirty="0"/>
        </a:p>
      </dsp:txBody>
      <dsp:txXfrm>
        <a:off x="1728198" y="2232250"/>
        <a:ext cx="2615001" cy="673922"/>
      </dsp:txXfrm>
    </dsp:sp>
    <dsp:sp modelId="{747A7AA4-BC63-4C34-9B7B-9F368F9A902F}">
      <dsp:nvSpPr>
        <dsp:cNvPr id="0" name=""/>
        <dsp:cNvSpPr/>
      </dsp:nvSpPr>
      <dsp:spPr>
        <a:xfrm>
          <a:off x="2151371" y="2955280"/>
          <a:ext cx="4272130" cy="2085279"/>
        </a:xfrm>
        <a:prstGeom prst="blockArc">
          <a:avLst>
            <a:gd name="adj1" fmla="val 13500000"/>
            <a:gd name="adj2" fmla="val 10800000"/>
            <a:gd name="adj3" fmla="val 12740"/>
          </a:avLst>
        </a:prstGeom>
        <a:solidFill>
          <a:schemeClr val="accent1">
            <a:alpha val="90000"/>
            <a:hueOff val="0"/>
            <a:satOff val="0"/>
            <a:lumOff val="0"/>
            <a:alpha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A313FAE-5CF8-4336-82F8-3062C32C2D18}">
      <dsp:nvSpPr>
        <dsp:cNvPr id="0" name=""/>
        <dsp:cNvSpPr/>
      </dsp:nvSpPr>
      <dsp:spPr>
        <a:xfrm>
          <a:off x="3024332" y="3672409"/>
          <a:ext cx="2949145" cy="6739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700" tIns="12700" rIns="12700" bIns="12700" numCol="1" spcCol="1270" anchor="ctr" anchorCtr="0">
          <a:noAutofit/>
        </a:bodyPr>
        <a:lstStyle/>
        <a:p>
          <a:pPr lvl="0" algn="ctr" defTabSz="889000" rtl="0">
            <a:lnSpc>
              <a:spcPct val="90000"/>
            </a:lnSpc>
            <a:spcBef>
              <a:spcPct val="0"/>
            </a:spcBef>
            <a:spcAft>
              <a:spcPct val="35000"/>
            </a:spcAft>
          </a:pPr>
          <a:r>
            <a:rPr lang="en-GB" sz="2000" kern="1200" dirty="0" smtClean="0"/>
            <a:t>Be able to apply abstraction to problems.</a:t>
          </a:r>
          <a:endParaRPr lang="en-GB" sz="2000" kern="1200" dirty="0"/>
        </a:p>
      </dsp:txBody>
      <dsp:txXfrm>
        <a:off x="3024332" y="3672409"/>
        <a:ext cx="2949145" cy="673922"/>
      </dsp:txXfrm>
    </dsp:sp>
  </dsp:spTree>
</dsp:drawing>
</file>

<file path=ppt/diagrams/layout1.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76363" cy="511730"/>
          </a:xfrm>
          <a:prstGeom prst="rect">
            <a:avLst/>
          </a:prstGeom>
        </p:spPr>
        <p:txBody>
          <a:bodyPr vert="horz" lIns="94759" tIns="47380" rIns="94759" bIns="47380" rtlCol="0"/>
          <a:lstStyle>
            <a:lvl1pPr algn="l">
              <a:defRPr sz="1200"/>
            </a:lvl1pPr>
          </a:lstStyle>
          <a:p>
            <a:endParaRPr lang="en-GB"/>
          </a:p>
        </p:txBody>
      </p:sp>
      <p:sp>
        <p:nvSpPr>
          <p:cNvPr id="3" name="Date Placeholder 2"/>
          <p:cNvSpPr>
            <a:spLocks noGrp="1"/>
          </p:cNvSpPr>
          <p:nvPr>
            <p:ph type="dt" sz="quarter" idx="1"/>
          </p:nvPr>
        </p:nvSpPr>
        <p:spPr>
          <a:xfrm>
            <a:off x="4021295" y="1"/>
            <a:ext cx="3076363" cy="511730"/>
          </a:xfrm>
          <a:prstGeom prst="rect">
            <a:avLst/>
          </a:prstGeom>
        </p:spPr>
        <p:txBody>
          <a:bodyPr vert="horz" lIns="94759" tIns="47380" rIns="94759" bIns="47380" rtlCol="0"/>
          <a:lstStyle>
            <a:lvl1pPr algn="r">
              <a:defRPr sz="1200"/>
            </a:lvl1pPr>
          </a:lstStyle>
          <a:p>
            <a:fld id="{EEDE916A-3CDE-46DB-AFFB-7B794A0CE92E}" type="datetimeFigureOut">
              <a:rPr lang="en-GB" smtClean="0"/>
              <a:pPr/>
              <a:t>20/05/2016</a:t>
            </a:fld>
            <a:endParaRPr lang="en-GB"/>
          </a:p>
        </p:txBody>
      </p:sp>
      <p:sp>
        <p:nvSpPr>
          <p:cNvPr id="4" name="Footer Placeholder 3"/>
          <p:cNvSpPr>
            <a:spLocks noGrp="1"/>
          </p:cNvSpPr>
          <p:nvPr>
            <p:ph type="ftr" sz="quarter" idx="2"/>
          </p:nvPr>
        </p:nvSpPr>
        <p:spPr>
          <a:xfrm>
            <a:off x="1" y="9721107"/>
            <a:ext cx="3076363" cy="511730"/>
          </a:xfrm>
          <a:prstGeom prst="rect">
            <a:avLst/>
          </a:prstGeom>
        </p:spPr>
        <p:txBody>
          <a:bodyPr vert="horz" lIns="94759" tIns="47380" rIns="94759" bIns="47380" rtlCol="0" anchor="b"/>
          <a:lstStyle>
            <a:lvl1pPr algn="l">
              <a:defRPr sz="1200"/>
            </a:lvl1pPr>
          </a:lstStyle>
          <a:p>
            <a:endParaRPr lang="en-GB"/>
          </a:p>
        </p:txBody>
      </p:sp>
      <p:sp>
        <p:nvSpPr>
          <p:cNvPr id="5" name="Slide Number Placeholder 4"/>
          <p:cNvSpPr>
            <a:spLocks noGrp="1"/>
          </p:cNvSpPr>
          <p:nvPr>
            <p:ph type="sldNum" sz="quarter" idx="3"/>
          </p:nvPr>
        </p:nvSpPr>
        <p:spPr>
          <a:xfrm>
            <a:off x="4021295" y="9721107"/>
            <a:ext cx="3076363" cy="511730"/>
          </a:xfrm>
          <a:prstGeom prst="rect">
            <a:avLst/>
          </a:prstGeom>
        </p:spPr>
        <p:txBody>
          <a:bodyPr vert="horz" lIns="94759" tIns="47380" rIns="94759" bIns="47380" rtlCol="0" anchor="b"/>
          <a:lstStyle>
            <a:lvl1pPr algn="r">
              <a:defRPr sz="1200"/>
            </a:lvl1pPr>
          </a:lstStyle>
          <a:p>
            <a:fld id="{2AD8875D-9A4A-4916-AA64-C4BD54005E27}" type="slidenum">
              <a:rPr lang="en-GB" smtClean="0"/>
              <a:pPr/>
              <a:t>‹#›</a:t>
            </a:fld>
            <a:endParaRPr lang="en-GB"/>
          </a:p>
        </p:txBody>
      </p:sp>
    </p:spTree>
    <p:extLst>
      <p:ext uri="{BB962C8B-B14F-4D97-AF65-F5344CB8AC3E}">
        <p14:creationId xmlns:p14="http://schemas.microsoft.com/office/powerpoint/2010/main" val="11110628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76363" cy="511730"/>
          </a:xfrm>
          <a:prstGeom prst="rect">
            <a:avLst/>
          </a:prstGeom>
        </p:spPr>
        <p:txBody>
          <a:bodyPr vert="horz" lIns="94759" tIns="47380" rIns="94759" bIns="47380" rtlCol="0"/>
          <a:lstStyle>
            <a:lvl1pPr algn="l" fontAlgn="auto">
              <a:spcBef>
                <a:spcPts val="0"/>
              </a:spcBef>
              <a:spcAft>
                <a:spcPts val="0"/>
              </a:spcAft>
              <a:defRPr sz="1200">
                <a:latin typeface="+mn-lt"/>
              </a:defRPr>
            </a:lvl1pPr>
          </a:lstStyle>
          <a:p>
            <a:pPr>
              <a:defRPr/>
            </a:pPr>
            <a:endParaRPr lang="en-GB"/>
          </a:p>
        </p:txBody>
      </p:sp>
      <p:sp>
        <p:nvSpPr>
          <p:cNvPr id="3" name="Date Placeholder 2"/>
          <p:cNvSpPr>
            <a:spLocks noGrp="1"/>
          </p:cNvSpPr>
          <p:nvPr>
            <p:ph type="dt" idx="1"/>
          </p:nvPr>
        </p:nvSpPr>
        <p:spPr>
          <a:xfrm>
            <a:off x="4021295" y="1"/>
            <a:ext cx="3076363" cy="511730"/>
          </a:xfrm>
          <a:prstGeom prst="rect">
            <a:avLst/>
          </a:prstGeom>
        </p:spPr>
        <p:txBody>
          <a:bodyPr vert="horz" lIns="94759" tIns="47380" rIns="94759" bIns="47380" rtlCol="0"/>
          <a:lstStyle>
            <a:lvl1pPr algn="r" fontAlgn="auto">
              <a:spcBef>
                <a:spcPts val="0"/>
              </a:spcBef>
              <a:spcAft>
                <a:spcPts val="0"/>
              </a:spcAft>
              <a:defRPr sz="1200">
                <a:latin typeface="+mn-lt"/>
              </a:defRPr>
            </a:lvl1pPr>
          </a:lstStyle>
          <a:p>
            <a:pPr>
              <a:defRPr/>
            </a:pPr>
            <a:fld id="{90D7274B-F31D-4D1A-81A2-1B1D469FCFAA}" type="datetimeFigureOut">
              <a:rPr lang="en-GB"/>
              <a:pPr>
                <a:defRPr/>
              </a:pPr>
              <a:t>20/05/2016</a:t>
            </a:fld>
            <a:endParaRPr lang="en-GB"/>
          </a:p>
        </p:txBody>
      </p:sp>
      <p:sp>
        <p:nvSpPr>
          <p:cNvPr id="4" name="Slide Image Placeholder 3"/>
          <p:cNvSpPr>
            <a:spLocks noGrp="1" noRot="1" noChangeAspect="1"/>
          </p:cNvSpPr>
          <p:nvPr>
            <p:ph type="sldImg" idx="2"/>
          </p:nvPr>
        </p:nvSpPr>
        <p:spPr>
          <a:xfrm>
            <a:off x="990600" y="766763"/>
            <a:ext cx="5118100" cy="3838575"/>
          </a:xfrm>
          <a:prstGeom prst="rect">
            <a:avLst/>
          </a:prstGeom>
          <a:noFill/>
          <a:ln w="12700">
            <a:solidFill>
              <a:prstClr val="black"/>
            </a:solidFill>
          </a:ln>
        </p:spPr>
        <p:txBody>
          <a:bodyPr vert="horz" lIns="94759" tIns="47380" rIns="94759" bIns="47380" rtlCol="0" anchor="ctr"/>
          <a:lstStyle/>
          <a:p>
            <a:pPr lvl="0"/>
            <a:endParaRPr lang="en-GB" noProof="0"/>
          </a:p>
        </p:txBody>
      </p:sp>
      <p:sp>
        <p:nvSpPr>
          <p:cNvPr id="5" name="Notes Placeholder 4"/>
          <p:cNvSpPr>
            <a:spLocks noGrp="1"/>
          </p:cNvSpPr>
          <p:nvPr>
            <p:ph type="body" sz="quarter" idx="3"/>
          </p:nvPr>
        </p:nvSpPr>
        <p:spPr>
          <a:xfrm>
            <a:off x="709931" y="4861442"/>
            <a:ext cx="5679440" cy="4605576"/>
          </a:xfrm>
          <a:prstGeom prst="rect">
            <a:avLst/>
          </a:prstGeom>
        </p:spPr>
        <p:txBody>
          <a:bodyPr vert="horz" lIns="94759" tIns="47380" rIns="94759" bIns="4738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1" y="9721107"/>
            <a:ext cx="3076363" cy="511730"/>
          </a:xfrm>
          <a:prstGeom prst="rect">
            <a:avLst/>
          </a:prstGeom>
        </p:spPr>
        <p:txBody>
          <a:bodyPr vert="horz" lIns="94759" tIns="47380" rIns="94759" bIns="47380" rtlCol="0" anchor="b"/>
          <a:lstStyle>
            <a:lvl1pPr algn="l" fontAlgn="auto">
              <a:spcBef>
                <a:spcPts val="0"/>
              </a:spcBef>
              <a:spcAft>
                <a:spcPts val="0"/>
              </a:spcAft>
              <a:defRPr sz="1200">
                <a:latin typeface="+mn-lt"/>
              </a:defRPr>
            </a:lvl1pPr>
          </a:lstStyle>
          <a:p>
            <a:pPr>
              <a:defRPr/>
            </a:pPr>
            <a:endParaRPr lang="en-GB"/>
          </a:p>
        </p:txBody>
      </p:sp>
      <p:sp>
        <p:nvSpPr>
          <p:cNvPr id="7" name="Slide Number Placeholder 6"/>
          <p:cNvSpPr>
            <a:spLocks noGrp="1"/>
          </p:cNvSpPr>
          <p:nvPr>
            <p:ph type="sldNum" sz="quarter" idx="5"/>
          </p:nvPr>
        </p:nvSpPr>
        <p:spPr>
          <a:xfrm>
            <a:off x="4021295" y="9721107"/>
            <a:ext cx="3076363" cy="511730"/>
          </a:xfrm>
          <a:prstGeom prst="rect">
            <a:avLst/>
          </a:prstGeom>
        </p:spPr>
        <p:txBody>
          <a:bodyPr vert="horz" lIns="94759" tIns="47380" rIns="94759" bIns="47380" rtlCol="0" anchor="b"/>
          <a:lstStyle>
            <a:lvl1pPr algn="r" fontAlgn="auto">
              <a:spcBef>
                <a:spcPts val="0"/>
              </a:spcBef>
              <a:spcAft>
                <a:spcPts val="0"/>
              </a:spcAft>
              <a:defRPr sz="1200">
                <a:latin typeface="+mn-lt"/>
              </a:defRPr>
            </a:lvl1pPr>
          </a:lstStyle>
          <a:p>
            <a:pPr>
              <a:defRPr/>
            </a:pPr>
            <a:fld id="{33C44346-952B-428D-86C7-63F74109A88A}" type="slidenum">
              <a:rPr lang="en-GB"/>
              <a:pPr>
                <a:defRPr/>
              </a:pPr>
              <a:t>‹#›</a:t>
            </a:fld>
            <a:endParaRPr lang="en-GB"/>
          </a:p>
        </p:txBody>
      </p:sp>
    </p:spTree>
    <p:extLst>
      <p:ext uri="{BB962C8B-B14F-4D97-AF65-F5344CB8AC3E}">
        <p14:creationId xmlns:p14="http://schemas.microsoft.com/office/powerpoint/2010/main" val="419974836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1</a:t>
            </a:fld>
            <a:endParaRPr lang="en-GB"/>
          </a:p>
        </p:txBody>
      </p:sp>
    </p:spTree>
    <p:extLst>
      <p:ext uri="{BB962C8B-B14F-4D97-AF65-F5344CB8AC3E}">
        <p14:creationId xmlns:p14="http://schemas.microsoft.com/office/powerpoint/2010/main" val="21165768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After</a:t>
            </a:r>
            <a:r>
              <a:rPr lang="en-GB" baseline="0" dirty="0" smtClean="0"/>
              <a:t> clicking on ‘Start’ the rectangle above will start to turn purple – it has been set to 3 minutes.</a:t>
            </a:r>
            <a:endParaRPr lang="en-GB" dirty="0"/>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2</a:t>
            </a:fld>
            <a:endParaRPr lang="en-GB"/>
          </a:p>
        </p:txBody>
      </p:sp>
    </p:spTree>
    <p:extLst>
      <p:ext uri="{BB962C8B-B14F-4D97-AF65-F5344CB8AC3E}">
        <p14:creationId xmlns:p14="http://schemas.microsoft.com/office/powerpoint/2010/main" val="18489130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It would</a:t>
            </a:r>
            <a:r>
              <a:rPr lang="en-GB" baseline="0" dirty="0" smtClean="0"/>
              <a:t> be a good idea to have a map of the school </a:t>
            </a:r>
            <a:r>
              <a:rPr lang="en-GB" baseline="0" smtClean="0"/>
              <a:t>available</a:t>
            </a:r>
            <a:r>
              <a:rPr lang="en-GB" baseline="0" smtClean="0"/>
              <a:t>.</a:t>
            </a:r>
            <a:endParaRPr lang="en-GB" baseline="0" dirty="0" smtClean="0"/>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8</a:t>
            </a:fld>
            <a:endParaRPr lang="en-GB"/>
          </a:p>
        </p:txBody>
      </p:sp>
    </p:spTree>
    <p:extLst>
      <p:ext uri="{BB962C8B-B14F-4D97-AF65-F5344CB8AC3E}">
        <p14:creationId xmlns:p14="http://schemas.microsoft.com/office/powerpoint/2010/main" val="26900066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000" dirty="0"/>
              <a:t>This activity is based on ‘Knight’s Tour’, made available under a Creative Commons licence (Attribution </a:t>
            </a:r>
            <a:r>
              <a:rPr lang="en-GB" sz="1000" dirty="0" err="1"/>
              <a:t>NonCommercial</a:t>
            </a:r>
            <a:r>
              <a:rPr lang="en-GB" sz="1000" dirty="0"/>
              <a:t> </a:t>
            </a:r>
            <a:r>
              <a:rPr lang="en-GB" sz="1000" dirty="0" err="1"/>
              <a:t>ShareAlike</a:t>
            </a:r>
            <a:r>
              <a:rPr lang="en-GB" sz="1000" dirty="0"/>
              <a:t> - "CC BY-NC-SA“) on  http://teachinglondoncomputing.org . This license lets others remix, tweak, and build upon a work non-commercially, as long as they credit the original author and license their new creations under the identical terms. Others can download and redistribute this work just like the by-</a:t>
            </a:r>
            <a:r>
              <a:rPr lang="en-GB" sz="1000" dirty="0" err="1"/>
              <a:t>nc</a:t>
            </a:r>
            <a:r>
              <a:rPr lang="en-GB" sz="1000" dirty="0"/>
              <a:t>-</a:t>
            </a:r>
            <a:r>
              <a:rPr lang="en-GB" sz="1000" dirty="0" err="1"/>
              <a:t>nd</a:t>
            </a:r>
            <a:r>
              <a:rPr lang="en-GB" sz="1000" dirty="0"/>
              <a:t> license, but they can also translate, make remixes, and produce new stories based on the work. All new work based on the original will carry the same license, so any derivatives will also be non-commercial in nature.</a:t>
            </a:r>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9</a:t>
            </a:fld>
            <a:endParaRPr lang="en-GB"/>
          </a:p>
        </p:txBody>
      </p:sp>
    </p:spTree>
    <p:extLst>
      <p:ext uri="{BB962C8B-B14F-4D97-AF65-F5344CB8AC3E}">
        <p14:creationId xmlns:p14="http://schemas.microsoft.com/office/powerpoint/2010/main" val="26900066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000" dirty="0"/>
              <a:t>This activity is based on ‘Knight’s Tour’, made available under a Creative Commons licence (Attribution </a:t>
            </a:r>
            <a:r>
              <a:rPr lang="en-GB" sz="1000" dirty="0" err="1"/>
              <a:t>NonCommercial</a:t>
            </a:r>
            <a:r>
              <a:rPr lang="en-GB" sz="1000" dirty="0"/>
              <a:t> </a:t>
            </a:r>
            <a:r>
              <a:rPr lang="en-GB" sz="1000" dirty="0" err="1"/>
              <a:t>ShareAlike</a:t>
            </a:r>
            <a:r>
              <a:rPr lang="en-GB" sz="1000" dirty="0"/>
              <a:t> - "CC BY-NC-SA“) on  http://teachinglondoncomputing.org . This license lets others remix, tweak, and build upon a work non-commercially, as long as they credit the original author and license their new creations under the identical terms. Others can download and redistribute this work just like the by-</a:t>
            </a:r>
            <a:r>
              <a:rPr lang="en-GB" sz="1000" dirty="0" err="1"/>
              <a:t>nc</a:t>
            </a:r>
            <a:r>
              <a:rPr lang="en-GB" sz="1000" dirty="0"/>
              <a:t>-</a:t>
            </a:r>
            <a:r>
              <a:rPr lang="en-GB" sz="1000" dirty="0" err="1"/>
              <a:t>nd</a:t>
            </a:r>
            <a:r>
              <a:rPr lang="en-GB" sz="1000" dirty="0"/>
              <a:t> license, but they can also translate, make remixes, and produce new stories based on the work. All new work based on the original will carry the same license, so any derivatives will also be non-commercial in nature.</a:t>
            </a:r>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10</a:t>
            </a:fld>
            <a:endParaRPr lang="en-GB"/>
          </a:p>
        </p:txBody>
      </p:sp>
    </p:spTree>
    <p:extLst>
      <p:ext uri="{BB962C8B-B14F-4D97-AF65-F5344CB8AC3E}">
        <p14:creationId xmlns:p14="http://schemas.microsoft.com/office/powerpoint/2010/main" val="26900066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000" dirty="0"/>
              <a:t>This activity is based on ‘Knight’s Tour’, made available under a Creative Commons licence (Attribution </a:t>
            </a:r>
            <a:r>
              <a:rPr lang="en-GB" sz="1000" dirty="0" err="1"/>
              <a:t>NonCommercial</a:t>
            </a:r>
            <a:r>
              <a:rPr lang="en-GB" sz="1000" dirty="0"/>
              <a:t> </a:t>
            </a:r>
            <a:r>
              <a:rPr lang="en-GB" sz="1000" dirty="0" err="1"/>
              <a:t>ShareAlike</a:t>
            </a:r>
            <a:r>
              <a:rPr lang="en-GB" sz="1000" dirty="0"/>
              <a:t> - "CC BY-NC-SA“) on  http://teachinglondoncomputing.org . This license lets others remix, tweak, and build upon a work non-commercially, as long as they credit the original author and license their new creations under the identical terms. Others can download and redistribute this work just like the by-</a:t>
            </a:r>
            <a:r>
              <a:rPr lang="en-GB" sz="1000" dirty="0" err="1"/>
              <a:t>nc</a:t>
            </a:r>
            <a:r>
              <a:rPr lang="en-GB" sz="1000" dirty="0"/>
              <a:t>-</a:t>
            </a:r>
            <a:r>
              <a:rPr lang="en-GB" sz="1000" dirty="0" err="1"/>
              <a:t>nd</a:t>
            </a:r>
            <a:r>
              <a:rPr lang="en-GB" sz="1000" dirty="0"/>
              <a:t> license, but they can also translate, make remixes, and produce new stories based on the work. All new work based on the original will carry the same license, so any derivatives will also be non-commercial in nature.</a:t>
            </a:r>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11</a:t>
            </a:fld>
            <a:endParaRPr lang="en-GB"/>
          </a:p>
        </p:txBody>
      </p:sp>
    </p:spTree>
    <p:extLst>
      <p:ext uri="{BB962C8B-B14F-4D97-AF65-F5344CB8AC3E}">
        <p14:creationId xmlns:p14="http://schemas.microsoft.com/office/powerpoint/2010/main" val="26900066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This could </a:t>
            </a:r>
            <a:r>
              <a:rPr lang="en-GB" smtClean="0"/>
              <a:t>be homework.</a:t>
            </a:r>
            <a:endParaRPr lang="en-GB"/>
          </a:p>
        </p:txBody>
      </p:sp>
      <p:sp>
        <p:nvSpPr>
          <p:cNvPr id="4" name="Slide Number Placeholder 3"/>
          <p:cNvSpPr>
            <a:spLocks noGrp="1"/>
          </p:cNvSpPr>
          <p:nvPr>
            <p:ph type="sldNum" sz="quarter" idx="10"/>
          </p:nvPr>
        </p:nvSpPr>
        <p:spPr/>
        <p:txBody>
          <a:bodyPr/>
          <a:lstStyle/>
          <a:p>
            <a:pPr>
              <a:defRPr/>
            </a:pPr>
            <a:fld id="{33C44346-952B-428D-86C7-63F74109A88A}" type="slidenum">
              <a:rPr lang="en-GB" smtClean="0"/>
              <a:pPr>
                <a:defRPr/>
              </a:pPr>
              <a:t>13</a:t>
            </a:fld>
            <a:endParaRPr lang="en-GB"/>
          </a:p>
        </p:txBody>
      </p:sp>
    </p:spTree>
    <p:extLst>
      <p:ext uri="{BB962C8B-B14F-4D97-AF65-F5344CB8AC3E}">
        <p14:creationId xmlns:p14="http://schemas.microsoft.com/office/powerpoint/2010/main" val="3195813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F493E4E0-A18B-45C1-A67A-1721B824D0CA}" type="datetimeFigureOut">
              <a:rPr lang="en-GB"/>
              <a:pPr>
                <a:defRPr/>
              </a:pPr>
              <a:t>20/05/2016</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A7402DD9-9FE0-4305-BD32-567E5B766487}" type="slidenum">
              <a:rPr lang="en-GB"/>
              <a:pPr>
                <a:defRPr/>
              </a:pPr>
              <a:t>‹#›</a:t>
            </a:fld>
            <a:endParaRPr lang="en-GB"/>
          </a:p>
        </p:txBody>
      </p:sp>
    </p:spTree>
    <p:extLst>
      <p:ext uri="{BB962C8B-B14F-4D97-AF65-F5344CB8AC3E}">
        <p14:creationId xmlns:p14="http://schemas.microsoft.com/office/powerpoint/2010/main" val="38267738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6CA0405E-B7F3-4CDC-BAE5-8E3FAE8B828D}" type="datetimeFigureOut">
              <a:rPr lang="en-GB"/>
              <a:pPr>
                <a:defRPr/>
              </a:pPr>
              <a:t>20/05/2016</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1E57B0FE-58DF-4E58-B731-79AA047D0B72}" type="slidenum">
              <a:rPr lang="en-GB"/>
              <a:pPr>
                <a:defRPr/>
              </a:pPr>
              <a:t>‹#›</a:t>
            </a:fld>
            <a:endParaRPr lang="en-GB"/>
          </a:p>
        </p:txBody>
      </p:sp>
    </p:spTree>
    <p:extLst>
      <p:ext uri="{BB962C8B-B14F-4D97-AF65-F5344CB8AC3E}">
        <p14:creationId xmlns:p14="http://schemas.microsoft.com/office/powerpoint/2010/main" val="39216830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19BE0163-BB5C-4D6F-839F-39D29807CD87}" type="datetimeFigureOut">
              <a:rPr lang="en-GB"/>
              <a:pPr>
                <a:defRPr/>
              </a:pPr>
              <a:t>20/05/2016</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DB663864-044C-4A5F-B0B0-4208E5142875}" type="slidenum">
              <a:rPr lang="en-GB"/>
              <a:pPr>
                <a:defRPr/>
              </a:pPr>
              <a:t>‹#›</a:t>
            </a:fld>
            <a:endParaRPr lang="en-GB"/>
          </a:p>
        </p:txBody>
      </p:sp>
    </p:spTree>
    <p:extLst>
      <p:ext uri="{BB962C8B-B14F-4D97-AF65-F5344CB8AC3E}">
        <p14:creationId xmlns:p14="http://schemas.microsoft.com/office/powerpoint/2010/main" val="9243595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67F0664A-AFFB-4D0C-BC76-5A7A3CD55549}" type="datetimeFigureOut">
              <a:rPr lang="en-GB"/>
              <a:pPr>
                <a:defRPr/>
              </a:pPr>
              <a:t>20/05/2016</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CA48E22D-FA5C-4FCA-B542-39CBEA219F38}" type="slidenum">
              <a:rPr lang="en-GB"/>
              <a:pPr>
                <a:defRPr/>
              </a:pPr>
              <a:t>‹#›</a:t>
            </a:fld>
            <a:endParaRPr lang="en-GB"/>
          </a:p>
        </p:txBody>
      </p:sp>
    </p:spTree>
    <p:extLst>
      <p:ext uri="{BB962C8B-B14F-4D97-AF65-F5344CB8AC3E}">
        <p14:creationId xmlns:p14="http://schemas.microsoft.com/office/powerpoint/2010/main" val="3095760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E1A2E0C8-F264-45F3-AC70-4C9033A5DBC3}" type="datetimeFigureOut">
              <a:rPr lang="en-GB"/>
              <a:pPr>
                <a:defRPr/>
              </a:pPr>
              <a:t>20/05/2016</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BFC3F141-529B-43B4-B69F-12B4809DFCCD}" type="slidenum">
              <a:rPr lang="en-GB"/>
              <a:pPr>
                <a:defRPr/>
              </a:pPr>
              <a:t>‹#›</a:t>
            </a:fld>
            <a:endParaRPr lang="en-GB"/>
          </a:p>
        </p:txBody>
      </p:sp>
    </p:spTree>
    <p:extLst>
      <p:ext uri="{BB962C8B-B14F-4D97-AF65-F5344CB8AC3E}">
        <p14:creationId xmlns:p14="http://schemas.microsoft.com/office/powerpoint/2010/main" val="8920148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0EB0DB04-99B5-498D-9168-41FD67386829}" type="datetimeFigureOut">
              <a:rPr lang="en-GB"/>
              <a:pPr>
                <a:defRPr/>
              </a:pPr>
              <a:t>20/05/2016</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B02C5AAE-1889-4765-B42D-6F3BCE9681AB}" type="slidenum">
              <a:rPr lang="en-GB"/>
              <a:pPr>
                <a:defRPr/>
              </a:pPr>
              <a:t>‹#›</a:t>
            </a:fld>
            <a:endParaRPr lang="en-GB"/>
          </a:p>
        </p:txBody>
      </p:sp>
    </p:spTree>
    <p:extLst>
      <p:ext uri="{BB962C8B-B14F-4D97-AF65-F5344CB8AC3E}">
        <p14:creationId xmlns:p14="http://schemas.microsoft.com/office/powerpoint/2010/main" val="2866634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3D26D3E7-8A2A-403A-879D-05CBC5FCE81C}" type="datetimeFigureOut">
              <a:rPr lang="en-GB"/>
              <a:pPr>
                <a:defRPr/>
              </a:pPr>
              <a:t>20/05/2016</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070ED400-5FB4-4F94-BB2F-F7975FB8C7F0}" type="slidenum">
              <a:rPr lang="en-GB"/>
              <a:pPr>
                <a:defRPr/>
              </a:pPr>
              <a:t>‹#›</a:t>
            </a:fld>
            <a:endParaRPr lang="en-GB"/>
          </a:p>
        </p:txBody>
      </p:sp>
    </p:spTree>
    <p:extLst>
      <p:ext uri="{BB962C8B-B14F-4D97-AF65-F5344CB8AC3E}">
        <p14:creationId xmlns:p14="http://schemas.microsoft.com/office/powerpoint/2010/main" val="22624074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490410B5-8398-4A62-A7FC-1911952FE107}" type="datetimeFigureOut">
              <a:rPr lang="en-GB"/>
              <a:pPr>
                <a:defRPr/>
              </a:pPr>
              <a:t>20/05/2016</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512485A8-84E9-4D02-9509-3E1099B2BE4C}" type="slidenum">
              <a:rPr lang="en-GB"/>
              <a:pPr>
                <a:defRPr/>
              </a:pPr>
              <a:t>‹#›</a:t>
            </a:fld>
            <a:endParaRPr lang="en-GB"/>
          </a:p>
        </p:txBody>
      </p:sp>
    </p:spTree>
    <p:extLst>
      <p:ext uri="{BB962C8B-B14F-4D97-AF65-F5344CB8AC3E}">
        <p14:creationId xmlns:p14="http://schemas.microsoft.com/office/powerpoint/2010/main" val="2013439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914301A-B1B3-46DF-B3CC-C406F2CEE74F}" type="datetimeFigureOut">
              <a:rPr lang="en-GB"/>
              <a:pPr>
                <a:defRPr/>
              </a:pPr>
              <a:t>20/05/2016</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8C3944D5-67C2-450A-BBAE-D0CDA9AADC30}" type="slidenum">
              <a:rPr lang="en-GB"/>
              <a:pPr>
                <a:defRPr/>
              </a:pPr>
              <a:t>‹#›</a:t>
            </a:fld>
            <a:endParaRPr lang="en-GB"/>
          </a:p>
        </p:txBody>
      </p:sp>
    </p:spTree>
    <p:extLst>
      <p:ext uri="{BB962C8B-B14F-4D97-AF65-F5344CB8AC3E}">
        <p14:creationId xmlns:p14="http://schemas.microsoft.com/office/powerpoint/2010/main" val="32386597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4D136E7-9836-4D39-A1F0-B97D172D0D26}" type="datetimeFigureOut">
              <a:rPr lang="en-GB"/>
              <a:pPr>
                <a:defRPr/>
              </a:pPr>
              <a:t>20/05/2016</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F6607225-5ADA-4131-8CCA-E579317839AA}" type="slidenum">
              <a:rPr lang="en-GB"/>
              <a:pPr>
                <a:defRPr/>
              </a:pPr>
              <a:t>‹#›</a:t>
            </a:fld>
            <a:endParaRPr lang="en-GB"/>
          </a:p>
        </p:txBody>
      </p:sp>
    </p:spTree>
    <p:extLst>
      <p:ext uri="{BB962C8B-B14F-4D97-AF65-F5344CB8AC3E}">
        <p14:creationId xmlns:p14="http://schemas.microsoft.com/office/powerpoint/2010/main" val="4598589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0CC20C39-2FA4-4EE3-870D-02B33DADA378}" type="datetimeFigureOut">
              <a:rPr lang="en-GB"/>
              <a:pPr>
                <a:defRPr/>
              </a:pPr>
              <a:t>20/05/2016</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30C21CFF-31DD-47A7-A145-7C43EA3476CA}" type="slidenum">
              <a:rPr lang="en-GB"/>
              <a:pPr>
                <a:defRPr/>
              </a:pPr>
              <a:t>‹#›</a:t>
            </a:fld>
            <a:endParaRPr lang="en-GB"/>
          </a:p>
        </p:txBody>
      </p:sp>
    </p:spTree>
    <p:extLst>
      <p:ext uri="{BB962C8B-B14F-4D97-AF65-F5344CB8AC3E}">
        <p14:creationId xmlns:p14="http://schemas.microsoft.com/office/powerpoint/2010/main" val="3111867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C7C5FC2B-F42E-4278-BAC8-ED4196D4E1F6}" type="datetimeFigureOut">
              <a:rPr lang="en-GB"/>
              <a:pPr>
                <a:defRPr/>
              </a:pPr>
              <a:t>20/05/2016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4817D766-F9CC-42A0-8B46-3DBE464A2920}" type="slidenum">
              <a:rPr lang="en-GB"/>
              <a:pPr>
                <a:defRPr/>
              </a:pPr>
              <a:t>‹#›</a:t>
            </a:fld>
            <a:endParaRPr lang="en-GB"/>
          </a:p>
        </p:txBody>
      </p:sp>
      <p:sp>
        <p:nvSpPr>
          <p:cNvPr id="7" name="Rectangle 6"/>
          <p:cNvSpPr/>
          <p:nvPr/>
        </p:nvSpPr>
        <p:spPr>
          <a:xfrm>
            <a:off x="0" y="6349549"/>
            <a:ext cx="9144000" cy="51373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8" name="Straight Connector 7"/>
          <p:cNvCxnSpPr/>
          <p:nvPr/>
        </p:nvCxnSpPr>
        <p:spPr>
          <a:xfrm>
            <a:off x="0" y="6349548"/>
            <a:ext cx="9144000" cy="0"/>
          </a:xfrm>
          <a:prstGeom prst="line">
            <a:avLst/>
          </a:prstGeom>
        </p:spPr>
        <p:style>
          <a:lnRef idx="1">
            <a:schemeClr val="dk1"/>
          </a:lnRef>
          <a:fillRef idx="0">
            <a:schemeClr val="dk1"/>
          </a:fillRef>
          <a:effectRef idx="0">
            <a:schemeClr val="dk1"/>
          </a:effectRef>
          <a:fontRef idx="minor">
            <a:schemeClr val="tx1"/>
          </a:fontRef>
        </p:style>
      </p:cxnSp>
      <p:sp>
        <p:nvSpPr>
          <p:cNvPr id="9" name="Date Placeholder 8"/>
          <p:cNvSpPr>
            <a:spLocks noGrp="1"/>
          </p:cNvSpPr>
          <p:nvPr/>
        </p:nvSpPr>
        <p:spPr>
          <a:xfrm>
            <a:off x="56829" y="6480646"/>
            <a:ext cx="3660546" cy="365125"/>
          </a:xfrm>
          <a:prstGeom prst="rect">
            <a:avLst/>
          </a:prstGeom>
        </p:spPr>
        <p:txBody>
          <a:bodyPr vert="horz" lIns="91440" tIns="45720" rIns="91440" bIns="45720" rtlCol="0" anchor="ctr"/>
          <a:lstStyle>
            <a:defPPr>
              <a:defRPr lang="en-US"/>
            </a:defPPr>
            <a:lvl1pPr marL="0" algn="l" defTabSz="914400" rtl="0" eaLnBrk="1" latinLnBrk="0" hangingPunct="1">
              <a:defRPr sz="1000" kern="1200">
                <a:solidFill>
                  <a:schemeClr val="tx1">
                    <a:tint val="75000"/>
                  </a:schemeClr>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smtClean="0"/>
              <a:t>© 2016 AQA. Created by </a:t>
            </a:r>
            <a:r>
              <a:rPr lang="en-US" dirty="0" err="1" smtClean="0"/>
              <a:t>Teachit</a:t>
            </a:r>
            <a:r>
              <a:rPr lang="en-US" dirty="0" smtClean="0"/>
              <a:t> for AQA</a:t>
            </a:r>
            <a:endParaRPr lang="en-GB"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hyperlink" Target="http://www.youtube.com/watch?v=Bg3pfUqdLp4"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fran\AppData\Local\Microsoft\Windows\Temporary Internet Files\Content.Outlook\UE10RLAK\AQA_New_logo_strapline_RGB.jpg"/>
          <p:cNvPicPr>
            <a:picLocks noChangeAspect="1" noChangeArrowheads="1"/>
          </p:cNvPicPr>
          <p:nvPr/>
        </p:nvPicPr>
        <p:blipFill>
          <a:blip r:embed="rId3" cstate="print">
            <a:extLst>
              <a:ext uri="{28A0092B-C50C-407E-A947-70E740481C1C}">
                <a14:useLocalDpi xmlns:a14="http://schemas.microsoft.com/office/drawing/2010/main"/>
              </a:ext>
            </a:extLst>
          </a:blip>
          <a:srcRect/>
          <a:stretch>
            <a:fillRect/>
          </a:stretch>
        </p:blipFill>
        <p:spPr bwMode="auto">
          <a:xfrm>
            <a:off x="8226496" y="6442212"/>
            <a:ext cx="810000" cy="3600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395536" y="3207676"/>
            <a:ext cx="6630341" cy="461665"/>
          </a:xfrm>
          <a:prstGeom prst="rect">
            <a:avLst/>
          </a:prstGeom>
          <a:noFill/>
        </p:spPr>
        <p:txBody>
          <a:bodyPr wrap="none" rtlCol="0">
            <a:spAutoFit/>
          </a:bodyPr>
          <a:lstStyle/>
          <a:p>
            <a:r>
              <a:rPr lang="en-GB" sz="2400" b="1" dirty="0" smtClean="0">
                <a:solidFill>
                  <a:schemeClr val="accent1"/>
                </a:solidFill>
                <a:latin typeface="+mn-lt"/>
              </a:rPr>
              <a:t>3.1.1 Representing algorithms (abstraction)</a:t>
            </a:r>
            <a:endParaRPr lang="en-GB" sz="2400" b="1" dirty="0">
              <a:solidFill>
                <a:schemeClr val="accent1"/>
              </a:solidFill>
              <a:latin typeface="+mn-lt"/>
            </a:endParaRPr>
          </a:p>
        </p:txBody>
      </p:sp>
      <p:sp>
        <p:nvSpPr>
          <p:cNvPr id="7" name="TextBox 6"/>
          <p:cNvSpPr txBox="1"/>
          <p:nvPr/>
        </p:nvSpPr>
        <p:spPr>
          <a:xfrm>
            <a:off x="395536" y="3711150"/>
            <a:ext cx="1261884" cy="461665"/>
          </a:xfrm>
          <a:prstGeom prst="rect">
            <a:avLst/>
          </a:prstGeom>
          <a:noFill/>
        </p:spPr>
        <p:txBody>
          <a:bodyPr wrap="none" rtlCol="0">
            <a:spAutoFit/>
          </a:bodyPr>
          <a:lstStyle/>
          <a:p>
            <a:r>
              <a:rPr lang="en-GB" sz="2400" b="1" dirty="0" smtClean="0">
                <a:solidFill>
                  <a:schemeClr val="accent1"/>
                </a:solidFill>
                <a:latin typeface="+mn-lt"/>
              </a:rPr>
              <a:t>Lesson</a:t>
            </a:r>
            <a:endParaRPr lang="en-GB" sz="2400" b="1" dirty="0">
              <a:solidFill>
                <a:schemeClr val="accent1"/>
              </a:solidFill>
              <a:latin typeface="+mn-lt"/>
            </a:endParaRPr>
          </a:p>
        </p:txBody>
      </p:sp>
      <p:sp>
        <p:nvSpPr>
          <p:cNvPr id="8" name="Rectangle 7"/>
          <p:cNvSpPr/>
          <p:nvPr/>
        </p:nvSpPr>
        <p:spPr>
          <a:xfrm>
            <a:off x="419262" y="2060848"/>
            <a:ext cx="8305476" cy="707886"/>
          </a:xfrm>
          <a:prstGeom prst="rect">
            <a:avLst/>
          </a:prstGeom>
          <a:solidFill>
            <a:schemeClr val="bg1"/>
          </a:solidFill>
          <a:ln w="19050">
            <a:solidFill>
              <a:schemeClr val="accent3">
                <a:lumMod val="75000"/>
              </a:schemeClr>
            </a:solidFill>
          </a:ln>
        </p:spPr>
        <p:style>
          <a:lnRef idx="1">
            <a:schemeClr val="dk1"/>
          </a:lnRef>
          <a:fillRef idx="2">
            <a:schemeClr val="dk1"/>
          </a:fillRef>
          <a:effectRef idx="1">
            <a:schemeClr val="dk1"/>
          </a:effectRef>
          <a:fontRef idx="minor">
            <a:schemeClr val="dk1"/>
          </a:fontRef>
        </p:style>
        <p:txBody>
          <a:bodyPr wrap="square">
            <a:spAutoFit/>
          </a:bodyPr>
          <a:lstStyle/>
          <a:p>
            <a:pPr algn="ctr" fontAlgn="auto">
              <a:spcBef>
                <a:spcPts val="0"/>
              </a:spcBef>
              <a:spcAft>
                <a:spcPts val="0"/>
              </a:spcAft>
              <a:defRPr/>
            </a:pPr>
            <a:r>
              <a:rPr lang="en-GB" sz="4000" b="1" spc="50" dirty="0" smtClean="0">
                <a:ln w="11430">
                  <a:solidFill>
                    <a:schemeClr val="bg1"/>
                  </a:solidFill>
                </a:ln>
                <a:solidFill>
                  <a:schemeClr val="accent1"/>
                </a:solidFill>
              </a:rPr>
              <a:t>3.1 Fundamentals of algorithms</a:t>
            </a:r>
            <a:endParaRPr lang="en-GB" sz="4000" b="1" spc="50" dirty="0">
              <a:ln w="11430">
                <a:solidFill>
                  <a:schemeClr val="bg1"/>
                </a:solidFill>
              </a:ln>
              <a:solidFill>
                <a:srgbClr val="008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28650" y="2276872"/>
            <a:ext cx="7886700" cy="345638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a:solidFill>
                  <a:schemeClr val="bg1"/>
                </a:solidFill>
                <a:latin typeface="+mn-lt"/>
              </a:rPr>
              <a:t>Activity</a:t>
            </a:r>
          </a:p>
        </p:txBody>
      </p:sp>
      <p:sp>
        <p:nvSpPr>
          <p:cNvPr id="10" name="Content Placeholder 9"/>
          <p:cNvSpPr>
            <a:spLocks noGrp="1"/>
          </p:cNvSpPr>
          <p:nvPr>
            <p:ph idx="1"/>
          </p:nvPr>
        </p:nvSpPr>
        <p:spPr>
          <a:xfrm>
            <a:off x="628650" y="1196976"/>
            <a:ext cx="7886700" cy="1079896"/>
          </a:xfrm>
        </p:spPr>
        <p:txBody>
          <a:bodyPr/>
          <a:lstStyle/>
          <a:p>
            <a:pPr marL="0" indent="0">
              <a:buNone/>
            </a:pPr>
            <a:r>
              <a:rPr lang="en-GB" sz="2000" dirty="0"/>
              <a:t>Place the </a:t>
            </a:r>
            <a:r>
              <a:rPr lang="en-GB" sz="2000" dirty="0" smtClean="0"/>
              <a:t>Knight </a:t>
            </a:r>
            <a:r>
              <a:rPr lang="en-GB" sz="2000" dirty="0"/>
              <a:t>on square 1. By making only ‘Knight’ moves as in chess, find a series of moves so that the Knight visits every square exactly once before returning to square 1</a:t>
            </a:r>
            <a:r>
              <a:rPr lang="en-GB" sz="2000" dirty="0" smtClean="0"/>
              <a:t>.</a:t>
            </a:r>
            <a:endParaRPr lang="en-GB" sz="2000" dirty="0"/>
          </a:p>
        </p:txBody>
      </p:sp>
      <p:sp>
        <p:nvSpPr>
          <p:cNvPr id="44" name="Content Placeholder 9"/>
          <p:cNvSpPr txBox="1">
            <a:spLocks/>
          </p:cNvSpPr>
          <p:nvPr/>
        </p:nvSpPr>
        <p:spPr bwMode="auto">
          <a:xfrm>
            <a:off x="628650" y="5841380"/>
            <a:ext cx="7886700" cy="3959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sz="2000" b="1" dirty="0">
                <a:solidFill>
                  <a:schemeClr val="accent1"/>
                </a:solidFill>
              </a:rPr>
              <a:t>Extra bonus: </a:t>
            </a:r>
            <a:r>
              <a:rPr lang="en-GB" sz="2000" dirty="0"/>
              <a:t>Write a series of instructions for solving the problem.</a:t>
            </a:r>
          </a:p>
        </p:txBody>
      </p:sp>
      <p:pic>
        <p:nvPicPr>
          <p:cNvPr id="5" name="Picture 4"/>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5886000" y="2636912"/>
            <a:ext cx="2581529" cy="2880000"/>
          </a:xfrm>
          <a:prstGeom prst="rect">
            <a:avLst/>
          </a:prstGeom>
        </p:spPr>
      </p:pic>
      <p:pic>
        <p:nvPicPr>
          <p:cNvPr id="6" name="Picture 5"/>
          <p:cNvPicPr>
            <a:picLocks noChangeAspect="1"/>
          </p:cNvPicPr>
          <p:nvPr/>
        </p:nvPicPr>
        <p:blipFill rotWithShape="1">
          <a:blip r:embed="rId4" cstate="print">
            <a:extLst>
              <a:ext uri="{28A0092B-C50C-407E-A947-70E740481C1C}">
                <a14:useLocalDpi xmlns:a14="http://schemas.microsoft.com/office/drawing/2010/main"/>
              </a:ext>
            </a:extLst>
          </a:blip>
          <a:srcRect/>
          <a:stretch/>
        </p:blipFill>
        <p:spPr>
          <a:xfrm>
            <a:off x="677937" y="2636912"/>
            <a:ext cx="2597919" cy="2880000"/>
          </a:xfrm>
          <a:prstGeom prst="rect">
            <a:avLst/>
          </a:prstGeom>
        </p:spPr>
      </p:pic>
      <p:pic>
        <p:nvPicPr>
          <p:cNvPr id="7" name="Picture 6"/>
          <p:cNvPicPr>
            <a:picLocks noChangeAspect="1"/>
          </p:cNvPicPr>
          <p:nvPr/>
        </p:nvPicPr>
        <p:blipFill rotWithShape="1">
          <a:blip r:embed="rId5" cstate="print">
            <a:extLst>
              <a:ext uri="{28A0092B-C50C-407E-A947-70E740481C1C}">
                <a14:useLocalDpi xmlns:a14="http://schemas.microsoft.com/office/drawing/2010/main"/>
              </a:ext>
            </a:extLst>
          </a:blip>
          <a:srcRect/>
          <a:stretch/>
        </p:blipFill>
        <p:spPr>
          <a:xfrm>
            <a:off x="3282157" y="2636912"/>
            <a:ext cx="2579685" cy="2880000"/>
          </a:xfrm>
          <a:prstGeom prst="rect">
            <a:avLst/>
          </a:prstGeom>
        </p:spPr>
      </p:pic>
    </p:spTree>
    <p:extLst>
      <p:ext uri="{BB962C8B-B14F-4D97-AF65-F5344CB8AC3E}">
        <p14:creationId xmlns:p14="http://schemas.microsoft.com/office/powerpoint/2010/main" val="68435002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28650" y="1196975"/>
            <a:ext cx="7886700" cy="4896321"/>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a:solidFill>
                  <a:schemeClr val="bg1"/>
                </a:solidFill>
                <a:latin typeface="+mn-lt"/>
              </a:rPr>
              <a:t>Activity</a:t>
            </a:r>
          </a:p>
        </p:txBody>
      </p:sp>
      <p:pic>
        <p:nvPicPr>
          <p:cNvPr id="5" name="Picture 4"/>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2385912" y="1572786"/>
            <a:ext cx="4562352" cy="4376494"/>
          </a:xfrm>
          <a:prstGeom prst="rect">
            <a:avLst/>
          </a:prstGeom>
        </p:spPr>
      </p:pic>
    </p:spTree>
    <p:extLst>
      <p:ext uri="{BB962C8B-B14F-4D97-AF65-F5344CB8AC3E}">
        <p14:creationId xmlns:p14="http://schemas.microsoft.com/office/powerpoint/2010/main" val="11627827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a:solidFill>
                  <a:schemeClr val="bg1"/>
                </a:solidFill>
                <a:latin typeface="+mn-lt"/>
              </a:rPr>
              <a:t>Discussion</a:t>
            </a:r>
          </a:p>
        </p:txBody>
      </p:sp>
      <p:sp>
        <p:nvSpPr>
          <p:cNvPr id="8" name="Content Placeholder 2"/>
          <p:cNvSpPr txBox="1">
            <a:spLocks/>
          </p:cNvSpPr>
          <p:nvPr/>
        </p:nvSpPr>
        <p:spPr>
          <a:xfrm>
            <a:off x="628650" y="1211494"/>
            <a:ext cx="7886700" cy="4665777"/>
          </a:xfrm>
          <a:prstGeom prst="rect">
            <a:avLst/>
          </a:prstGeom>
        </p:spPr>
        <p:txBody>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GB" sz="2800" dirty="0"/>
              <a:t>Did you solve the first problem?</a:t>
            </a:r>
          </a:p>
          <a:p>
            <a:r>
              <a:rPr lang="en-GB" sz="2800" dirty="0"/>
              <a:t>What about the second one? </a:t>
            </a:r>
          </a:p>
          <a:p>
            <a:r>
              <a:rPr lang="en-GB" sz="2800" dirty="0"/>
              <a:t>What did you notice?</a:t>
            </a:r>
          </a:p>
          <a:p>
            <a:r>
              <a:rPr lang="en-GB" sz="2800" dirty="0"/>
              <a:t>Why is this good? </a:t>
            </a:r>
          </a:p>
          <a:p>
            <a:r>
              <a:rPr lang="en-GB" sz="2800" dirty="0"/>
              <a:t>This is known as </a:t>
            </a:r>
            <a:r>
              <a:rPr lang="en-GB" sz="2800" b="1" dirty="0"/>
              <a:t>abstraction by </a:t>
            </a:r>
            <a:r>
              <a:rPr lang="en-GB" sz="2800" b="1" dirty="0" smtClean="0"/>
              <a:t>generalisation</a:t>
            </a:r>
            <a:r>
              <a:rPr lang="en-GB" sz="2800" dirty="0" smtClean="0"/>
              <a:t>.</a:t>
            </a:r>
            <a:endParaRPr lang="en-GB" sz="2800" dirty="0"/>
          </a:p>
          <a:p>
            <a:endParaRPr lang="en-GB" sz="2800" dirty="0"/>
          </a:p>
        </p:txBody>
      </p:sp>
    </p:spTree>
    <p:extLst>
      <p:ext uri="{BB962C8B-B14F-4D97-AF65-F5344CB8AC3E}">
        <p14:creationId xmlns:p14="http://schemas.microsoft.com/office/powerpoint/2010/main" val="34951041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smtClean="0">
                <a:solidFill>
                  <a:schemeClr val="bg1"/>
                </a:solidFill>
                <a:latin typeface="+mn-lt"/>
              </a:rPr>
              <a:t>Plenary</a:t>
            </a:r>
            <a:endParaRPr lang="en-GB" sz="2800" dirty="0">
              <a:solidFill>
                <a:schemeClr val="bg1"/>
              </a:solidFill>
              <a:latin typeface="+mn-lt"/>
            </a:endParaRPr>
          </a:p>
        </p:txBody>
      </p:sp>
      <p:sp>
        <p:nvSpPr>
          <p:cNvPr id="8" name="Content Placeholder 2"/>
          <p:cNvSpPr txBox="1">
            <a:spLocks/>
          </p:cNvSpPr>
          <p:nvPr/>
        </p:nvSpPr>
        <p:spPr>
          <a:xfrm>
            <a:off x="628650" y="1211494"/>
            <a:ext cx="7886700" cy="4665777"/>
          </a:xfrm>
          <a:prstGeom prst="rect">
            <a:avLst/>
          </a:prstGeom>
        </p:spPr>
        <p:txBody>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sz="2800" dirty="0"/>
              <a:t>In groups…</a:t>
            </a:r>
          </a:p>
          <a:p>
            <a:endParaRPr lang="en-GB" sz="2800" dirty="0"/>
          </a:p>
          <a:p>
            <a:r>
              <a:rPr lang="en-GB" sz="2800" dirty="0"/>
              <a:t>Write a definition of </a:t>
            </a:r>
            <a:r>
              <a:rPr lang="en-GB" sz="2800" b="1" dirty="0"/>
              <a:t>abstraction</a:t>
            </a:r>
            <a:r>
              <a:rPr lang="en-GB" sz="2800" dirty="0"/>
              <a:t>.</a:t>
            </a:r>
          </a:p>
          <a:p>
            <a:r>
              <a:rPr lang="en-GB" sz="2800" dirty="0"/>
              <a:t>Write a series of top tips for anyone looking to </a:t>
            </a:r>
            <a:r>
              <a:rPr lang="en-GB" sz="2800" b="1" dirty="0"/>
              <a:t>abstract</a:t>
            </a:r>
            <a:r>
              <a:rPr lang="en-GB" sz="2800" dirty="0"/>
              <a:t> a problem.</a:t>
            </a:r>
          </a:p>
          <a:p>
            <a:pPr marL="0" indent="0">
              <a:buNone/>
            </a:pPr>
            <a:endParaRPr lang="en-GB" sz="2800" dirty="0" smtClean="0"/>
          </a:p>
          <a:p>
            <a:pPr marL="0" indent="0">
              <a:buNone/>
            </a:pPr>
            <a:r>
              <a:rPr lang="en-GB" sz="2800" b="1" dirty="0" smtClean="0">
                <a:solidFill>
                  <a:schemeClr val="accent1"/>
                </a:solidFill>
              </a:rPr>
              <a:t>Extension</a:t>
            </a:r>
            <a:r>
              <a:rPr lang="en-GB" sz="2800" b="1" dirty="0">
                <a:solidFill>
                  <a:schemeClr val="accent1"/>
                </a:solidFill>
              </a:rPr>
              <a:t>: </a:t>
            </a:r>
            <a:r>
              <a:rPr lang="en-GB" sz="2800" dirty="0" smtClean="0"/>
              <a:t>Create a </a:t>
            </a:r>
            <a:r>
              <a:rPr lang="en-GB" sz="2800" dirty="0"/>
              <a:t>guide </a:t>
            </a:r>
            <a:r>
              <a:rPr lang="en-GB" sz="2800" dirty="0" smtClean="0"/>
              <a:t>with your top tips for </a:t>
            </a:r>
            <a:r>
              <a:rPr lang="en-GB" sz="2800" dirty="0"/>
              <a:t>performing </a:t>
            </a:r>
            <a:r>
              <a:rPr lang="en-GB" sz="2800" b="1" dirty="0"/>
              <a:t>abstraction</a:t>
            </a:r>
            <a:r>
              <a:rPr lang="en-GB" sz="2800" dirty="0"/>
              <a:t> on a problem.</a:t>
            </a:r>
          </a:p>
          <a:p>
            <a:endParaRPr lang="en-GB" sz="2800" dirty="0"/>
          </a:p>
        </p:txBody>
      </p:sp>
    </p:spTree>
    <p:extLst>
      <p:ext uri="{BB962C8B-B14F-4D97-AF65-F5344CB8AC3E}">
        <p14:creationId xmlns:p14="http://schemas.microsoft.com/office/powerpoint/2010/main" val="22296352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smtClean="0">
                <a:solidFill>
                  <a:schemeClr val="bg1"/>
                </a:solidFill>
                <a:latin typeface="+mn-lt"/>
              </a:rPr>
              <a:t>Starter activity</a:t>
            </a:r>
            <a:endParaRPr lang="en-GB" sz="2800" dirty="0">
              <a:solidFill>
                <a:schemeClr val="bg1"/>
              </a:solidFill>
              <a:latin typeface="+mn-lt"/>
            </a:endParaRPr>
          </a:p>
        </p:txBody>
      </p:sp>
      <p:sp>
        <p:nvSpPr>
          <p:cNvPr id="3" name="Content Placeholder 2"/>
          <p:cNvSpPr txBox="1">
            <a:spLocks/>
          </p:cNvSpPr>
          <p:nvPr/>
        </p:nvSpPr>
        <p:spPr>
          <a:xfrm>
            <a:off x="628650" y="1199430"/>
            <a:ext cx="7886700" cy="2805634"/>
          </a:xfrm>
          <a:prstGeom prst="rect">
            <a:avLst/>
          </a:prstGeom>
        </p:spPr>
        <p:txBody>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sz="2800" b="1" dirty="0" smtClean="0"/>
              <a:t>In pairs…</a:t>
            </a:r>
          </a:p>
          <a:p>
            <a:r>
              <a:rPr lang="en-GB" sz="2800" dirty="0" smtClean="0"/>
              <a:t>One person take a card – do </a:t>
            </a:r>
            <a:r>
              <a:rPr lang="en-GB" sz="2800" b="1" dirty="0" smtClean="0"/>
              <a:t>not</a:t>
            </a:r>
            <a:r>
              <a:rPr lang="en-GB" sz="2800" dirty="0" smtClean="0"/>
              <a:t> show your partner.</a:t>
            </a:r>
          </a:p>
          <a:p>
            <a:r>
              <a:rPr lang="en-GB" sz="2800" dirty="0" smtClean="0"/>
              <a:t>You have three minutes to draw the item on your card – your partner has to guess what it is. </a:t>
            </a:r>
          </a:p>
        </p:txBody>
      </p:sp>
      <p:sp>
        <p:nvSpPr>
          <p:cNvPr id="4" name="Rectangle 3"/>
          <p:cNvSpPr/>
          <p:nvPr/>
        </p:nvSpPr>
        <p:spPr>
          <a:xfrm>
            <a:off x="628650" y="4184822"/>
            <a:ext cx="7886700" cy="69197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p:cNvSpPr/>
          <p:nvPr/>
        </p:nvSpPr>
        <p:spPr>
          <a:xfrm>
            <a:off x="628650" y="4188938"/>
            <a:ext cx="7886700" cy="691978"/>
          </a:xfrm>
          <a:prstGeom prst="rect">
            <a:avLst/>
          </a:prstGeom>
          <a:gradFill flip="none" rotWithShape="1">
            <a:gsLst>
              <a:gs pos="8000">
                <a:schemeClr val="accent1">
                  <a:lumMod val="40000"/>
                  <a:lumOff val="60000"/>
                </a:schemeClr>
              </a:gs>
              <a:gs pos="26000">
                <a:schemeClr val="accent1">
                  <a:lumMod val="60000"/>
                  <a:lumOff val="40000"/>
                </a:schemeClr>
              </a:gs>
              <a:gs pos="69000">
                <a:schemeClr val="accent1"/>
              </a:gs>
              <a:gs pos="97000">
                <a:schemeClr val="accent1">
                  <a:lumMod val="75000"/>
                </a:schemeClr>
              </a:gs>
            </a:gsLst>
            <a:lin ang="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594360" y="4222829"/>
            <a:ext cx="7920990" cy="646331"/>
          </a:xfrm>
          <a:prstGeom prst="rect">
            <a:avLst/>
          </a:prstGeom>
          <a:noFill/>
        </p:spPr>
        <p:txBody>
          <a:bodyPr wrap="square" rtlCol="0">
            <a:spAutoFit/>
          </a:bodyPr>
          <a:lstStyle/>
          <a:p>
            <a:pPr algn="ctr"/>
            <a:r>
              <a:rPr lang="en-GB" sz="3600" b="1" dirty="0" smtClean="0">
                <a:solidFill>
                  <a:schemeClr val="bg1"/>
                </a:solidFill>
                <a:latin typeface="+mn-lt"/>
              </a:rPr>
              <a:t>TIME UP</a:t>
            </a:r>
            <a:endParaRPr lang="en-GB" sz="3600" b="1" dirty="0">
              <a:solidFill>
                <a:schemeClr val="bg1"/>
              </a:solidFill>
              <a:latin typeface="+mn-lt"/>
            </a:endParaRPr>
          </a:p>
        </p:txBody>
      </p:sp>
      <p:sp>
        <p:nvSpPr>
          <p:cNvPr id="7" name="Rounded Rectangle 6"/>
          <p:cNvSpPr/>
          <p:nvPr/>
        </p:nvSpPr>
        <p:spPr>
          <a:xfrm>
            <a:off x="3655695" y="5323523"/>
            <a:ext cx="1798320" cy="4876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smtClean="0"/>
              <a:t>Start</a:t>
            </a:r>
            <a:endParaRPr lang="en-GB" sz="2800" b="1" dirty="0"/>
          </a:p>
        </p:txBody>
      </p:sp>
    </p:spTree>
    <p:extLst>
      <p:ext uri="{BB962C8B-B14F-4D97-AF65-F5344CB8AC3E}">
        <p14:creationId xmlns:p14="http://schemas.microsoft.com/office/powerpoint/2010/main" val="319762159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7"/>
                    </p:tgtEl>
                  </p:cond>
                </p:stCondLst>
                <p:endSync evt="end" delay="0">
                  <p:rtn val="all"/>
                </p:endSync>
                <p:childTnLst>
                  <p:par>
                    <p:cTn id="3" fill="hold">
                      <p:stCondLst>
                        <p:cond delay="0"/>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180000"/>
                                        <p:tgtEl>
                                          <p:spTgt spid="5"/>
                                        </p:tgtEl>
                                      </p:cBhvr>
                                    </p:animEffect>
                                  </p:childTnLst>
                                </p:cTn>
                              </p:par>
                            </p:childTnLst>
                          </p:cTn>
                        </p:par>
                        <p:par>
                          <p:cTn id="8" fill="hold">
                            <p:stCondLst>
                              <p:cond delay="180000"/>
                            </p:stCondLst>
                            <p:childTnLst>
                              <p:par>
                                <p:cTn id="9" presetID="1" presetClass="entr" presetSubtype="0"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7"/>
                  </p:tgtEl>
                </p:cond>
              </p:nextCondLst>
            </p:seq>
          </p:childTnLst>
        </p:cTn>
      </p:par>
    </p:tnLst>
    <p:bldLst>
      <p:bldP spid="5" grpId="0" animBg="1"/>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a:solidFill>
                  <a:schemeClr val="bg1"/>
                </a:solidFill>
                <a:latin typeface="+mn-lt"/>
              </a:rPr>
              <a:t>Discussion</a:t>
            </a:r>
          </a:p>
        </p:txBody>
      </p:sp>
      <p:sp>
        <p:nvSpPr>
          <p:cNvPr id="8" name="Content Placeholder 2"/>
          <p:cNvSpPr txBox="1">
            <a:spLocks/>
          </p:cNvSpPr>
          <p:nvPr/>
        </p:nvSpPr>
        <p:spPr>
          <a:xfrm>
            <a:off x="628650" y="1211494"/>
            <a:ext cx="7886700" cy="4665777"/>
          </a:xfrm>
          <a:prstGeom prst="rect">
            <a:avLst/>
          </a:prstGeom>
        </p:spPr>
        <p:txBody>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GB" sz="2800" dirty="0" smtClean="0"/>
              <a:t>Did you guess correctly?</a:t>
            </a:r>
          </a:p>
          <a:p>
            <a:r>
              <a:rPr lang="en-GB" sz="2800" dirty="0" smtClean="0"/>
              <a:t>How much had to be drawn before you guessed?</a:t>
            </a:r>
          </a:p>
          <a:p>
            <a:r>
              <a:rPr lang="en-GB" sz="2800" dirty="0" smtClean="0"/>
              <a:t>Does the picture look exactly like the card?</a:t>
            </a:r>
          </a:p>
          <a:p>
            <a:pPr lvl="1"/>
            <a:r>
              <a:rPr lang="en-GB" sz="2400" dirty="0" smtClean="0"/>
              <a:t>What was included?</a:t>
            </a:r>
          </a:p>
          <a:p>
            <a:pPr lvl="1"/>
            <a:r>
              <a:rPr lang="en-GB" sz="2400" dirty="0" smtClean="0"/>
              <a:t>What was left out?</a:t>
            </a:r>
          </a:p>
          <a:p>
            <a:r>
              <a:rPr lang="en-GB" sz="2800" dirty="0" smtClean="0"/>
              <a:t>Let’s think a bit harder:</a:t>
            </a:r>
          </a:p>
          <a:p>
            <a:pPr lvl="1"/>
            <a:r>
              <a:rPr lang="en-GB" sz="2400" dirty="0" smtClean="0"/>
              <a:t>What was included that wasn’t needed?</a:t>
            </a:r>
          </a:p>
          <a:p>
            <a:pPr lvl="1"/>
            <a:r>
              <a:rPr lang="en-GB" sz="2400" dirty="0" smtClean="0"/>
              <a:t>What was not included that would have made it easier to guess?</a:t>
            </a:r>
          </a:p>
          <a:p>
            <a:endParaRPr lang="en-GB" sz="2800" dirty="0"/>
          </a:p>
        </p:txBody>
      </p:sp>
    </p:spTree>
    <p:extLst>
      <p:ext uri="{BB962C8B-B14F-4D97-AF65-F5344CB8AC3E}">
        <p14:creationId xmlns:p14="http://schemas.microsoft.com/office/powerpoint/2010/main" val="23138704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8">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8">
                                            <p:txEl>
                                              <p:pRg st="6" end="6"/>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a:solidFill>
                  <a:schemeClr val="bg1"/>
                </a:solidFill>
                <a:latin typeface="+mn-lt"/>
              </a:rPr>
              <a:t>Objectives</a:t>
            </a:r>
          </a:p>
        </p:txBody>
      </p:sp>
      <p:graphicFrame>
        <p:nvGraphicFramePr>
          <p:cNvPr id="11" name="Diagram 10"/>
          <p:cNvGraphicFramePr/>
          <p:nvPr>
            <p:extLst>
              <p:ext uri="{D42A27DB-BD31-4B8C-83A1-F6EECF244321}">
                <p14:modId xmlns:p14="http://schemas.microsoft.com/office/powerpoint/2010/main" val="735171974"/>
              </p:ext>
            </p:extLst>
          </p:nvPr>
        </p:nvGraphicFramePr>
        <p:xfrm>
          <a:off x="827584" y="980728"/>
          <a:ext cx="7488832" cy="50405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067303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a:solidFill>
                  <a:schemeClr val="bg1"/>
                </a:solidFill>
                <a:latin typeface="+mn-lt"/>
              </a:rPr>
              <a:t>Concepts</a:t>
            </a:r>
          </a:p>
        </p:txBody>
      </p:sp>
      <p:sp>
        <p:nvSpPr>
          <p:cNvPr id="7" name="Content Placeholder 2"/>
          <p:cNvSpPr txBox="1">
            <a:spLocks/>
          </p:cNvSpPr>
          <p:nvPr/>
        </p:nvSpPr>
        <p:spPr>
          <a:xfrm>
            <a:off x="628650" y="1196752"/>
            <a:ext cx="7886700" cy="4608512"/>
          </a:xfrm>
          <a:prstGeom prst="rect">
            <a:avLst/>
          </a:prstGeom>
        </p:spPr>
        <p:txBody>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GB" sz="2800" dirty="0" smtClean="0"/>
              <a:t>What we just did is known as </a:t>
            </a:r>
            <a:r>
              <a:rPr lang="en-GB" sz="2800" b="1" dirty="0" smtClean="0"/>
              <a:t>abstraction.</a:t>
            </a:r>
            <a:endParaRPr lang="en-GB" sz="2800" dirty="0" smtClean="0"/>
          </a:p>
          <a:p>
            <a:r>
              <a:rPr lang="en-GB" sz="2800" dirty="0" smtClean="0"/>
              <a:t>It means taking away the unneeded information to leave just what is needed to solve the </a:t>
            </a:r>
            <a:r>
              <a:rPr lang="en-GB" sz="2800" b="1" dirty="0" smtClean="0"/>
              <a:t>problem.</a:t>
            </a:r>
          </a:p>
          <a:p>
            <a:r>
              <a:rPr lang="en-GB" sz="2800" dirty="0" smtClean="0"/>
              <a:t>It is part of </a:t>
            </a:r>
            <a:r>
              <a:rPr lang="en-GB" sz="2800" b="1" dirty="0" smtClean="0"/>
              <a:t>computational thinking </a:t>
            </a:r>
            <a:r>
              <a:rPr lang="en-GB" sz="2800" dirty="0" smtClean="0"/>
              <a:t>which allows us to look at a problem in ways which are easier to deal with.</a:t>
            </a:r>
          </a:p>
          <a:p>
            <a:r>
              <a:rPr lang="en-GB" sz="2800" dirty="0" smtClean="0"/>
              <a:t>In the video, see if you can spot what information was taken away and what was kept.</a:t>
            </a:r>
          </a:p>
          <a:p>
            <a:endParaRPr lang="en-GB" sz="2800" dirty="0"/>
          </a:p>
        </p:txBody>
      </p:sp>
    </p:spTree>
    <p:extLst>
      <p:ext uri="{BB962C8B-B14F-4D97-AF65-F5344CB8AC3E}">
        <p14:creationId xmlns:p14="http://schemas.microsoft.com/office/powerpoint/2010/main" val="17421936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smtClean="0">
                <a:solidFill>
                  <a:schemeClr val="bg1"/>
                </a:solidFill>
                <a:latin typeface="+mn-lt"/>
              </a:rPr>
              <a:t>Video</a:t>
            </a:r>
            <a:endParaRPr lang="en-GB" sz="2800" dirty="0">
              <a:solidFill>
                <a:schemeClr val="bg1"/>
              </a:solidFill>
              <a:latin typeface="+mn-lt"/>
            </a:endParaRPr>
          </a:p>
        </p:txBody>
      </p:sp>
      <p:sp>
        <p:nvSpPr>
          <p:cNvPr id="7" name="Content Placeholder 2"/>
          <p:cNvSpPr txBox="1">
            <a:spLocks/>
          </p:cNvSpPr>
          <p:nvPr/>
        </p:nvSpPr>
        <p:spPr>
          <a:xfrm>
            <a:off x="628650" y="1196752"/>
            <a:ext cx="7886700" cy="4608512"/>
          </a:xfrm>
          <a:prstGeom prst="rect">
            <a:avLst/>
          </a:prstGeom>
        </p:spPr>
        <p:txBody>
          <a:bodyPr/>
          <a:lst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sz="2800" dirty="0" smtClean="0"/>
              <a:t>The creation of the Beck London Underground map:</a:t>
            </a:r>
          </a:p>
          <a:p>
            <a:pPr marL="0" indent="0">
              <a:buNone/>
            </a:pPr>
            <a:r>
              <a:rPr lang="en-GB" sz="2800" u="sng" dirty="0">
                <a:hlinkClick r:id="rId2"/>
              </a:rPr>
              <a:t>www.youtube.com/watch?v=Bg3pfUqdLp4</a:t>
            </a:r>
            <a:endParaRPr lang="en-GB" sz="2800" dirty="0"/>
          </a:p>
        </p:txBody>
      </p:sp>
    </p:spTree>
    <p:extLst>
      <p:ext uri="{BB962C8B-B14F-4D97-AF65-F5344CB8AC3E}">
        <p14:creationId xmlns:p14="http://schemas.microsoft.com/office/powerpoint/2010/main" val="42657600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a:solidFill>
                  <a:schemeClr val="bg1"/>
                </a:solidFill>
                <a:latin typeface="+mn-lt"/>
              </a:rPr>
              <a:t>Abstraction</a:t>
            </a:r>
          </a:p>
        </p:txBody>
      </p:sp>
      <p:sp>
        <p:nvSpPr>
          <p:cNvPr id="4" name="Text Placeholder 3"/>
          <p:cNvSpPr>
            <a:spLocks noGrp="1"/>
          </p:cNvSpPr>
          <p:nvPr>
            <p:ph type="body" idx="1"/>
          </p:nvPr>
        </p:nvSpPr>
        <p:spPr>
          <a:xfrm>
            <a:off x="611188" y="1199287"/>
            <a:ext cx="3960812" cy="639762"/>
          </a:xfrm>
        </p:spPr>
        <p:txBody>
          <a:bodyPr/>
          <a:lstStyle/>
          <a:p>
            <a:r>
              <a:rPr lang="en-GB" dirty="0" smtClean="0"/>
              <a:t>What was removed?</a:t>
            </a:r>
            <a:endParaRPr lang="en-GB" dirty="0"/>
          </a:p>
        </p:txBody>
      </p:sp>
      <p:sp>
        <p:nvSpPr>
          <p:cNvPr id="5" name="Content Placeholder 4"/>
          <p:cNvSpPr>
            <a:spLocks noGrp="1"/>
          </p:cNvSpPr>
          <p:nvPr>
            <p:ph sz="half" idx="2"/>
          </p:nvPr>
        </p:nvSpPr>
        <p:spPr>
          <a:xfrm>
            <a:off x="611188" y="2060848"/>
            <a:ext cx="3886200" cy="3951288"/>
          </a:xfrm>
          <a:solidFill>
            <a:schemeClr val="bg1"/>
          </a:solidFill>
        </p:spPr>
        <p:txBody>
          <a:bodyPr/>
          <a:lstStyle/>
          <a:p>
            <a:pPr marL="0" indent="0">
              <a:buNone/>
            </a:pPr>
            <a:endParaRPr lang="en-GB" dirty="0"/>
          </a:p>
        </p:txBody>
      </p:sp>
      <p:sp>
        <p:nvSpPr>
          <p:cNvPr id="6" name="Text Placeholder 5"/>
          <p:cNvSpPr>
            <a:spLocks noGrp="1"/>
          </p:cNvSpPr>
          <p:nvPr>
            <p:ph type="body" sz="quarter" idx="3"/>
          </p:nvPr>
        </p:nvSpPr>
        <p:spPr>
          <a:xfrm>
            <a:off x="4645025" y="1196752"/>
            <a:ext cx="3870325" cy="639762"/>
          </a:xfrm>
        </p:spPr>
        <p:txBody>
          <a:bodyPr/>
          <a:lstStyle/>
          <a:p>
            <a:r>
              <a:rPr lang="en-GB" dirty="0" smtClean="0"/>
              <a:t>What was kept?</a:t>
            </a:r>
            <a:endParaRPr lang="en-GB" dirty="0"/>
          </a:p>
        </p:txBody>
      </p:sp>
      <p:sp>
        <p:nvSpPr>
          <p:cNvPr id="8" name="Content Placeholder 7"/>
          <p:cNvSpPr>
            <a:spLocks noGrp="1"/>
          </p:cNvSpPr>
          <p:nvPr>
            <p:ph sz="quarter" idx="4"/>
          </p:nvPr>
        </p:nvSpPr>
        <p:spPr>
          <a:xfrm>
            <a:off x="4645025" y="2060848"/>
            <a:ext cx="3870325" cy="3951288"/>
          </a:xfrm>
          <a:solidFill>
            <a:schemeClr val="bg1"/>
          </a:solidFill>
        </p:spPr>
        <p:txBody>
          <a:bodyPr/>
          <a:lstStyle/>
          <a:p>
            <a:pPr marL="0" indent="0">
              <a:buNone/>
            </a:pPr>
            <a:endParaRPr lang="en-GB" dirty="0"/>
          </a:p>
        </p:txBody>
      </p:sp>
    </p:spTree>
    <p:extLst>
      <p:ext uri="{BB962C8B-B14F-4D97-AF65-F5344CB8AC3E}">
        <p14:creationId xmlns:p14="http://schemas.microsoft.com/office/powerpoint/2010/main" val="26371577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a:solidFill>
                  <a:schemeClr val="bg1"/>
                </a:solidFill>
                <a:latin typeface="+mn-lt"/>
              </a:rPr>
              <a:t>Activity</a:t>
            </a:r>
          </a:p>
        </p:txBody>
      </p:sp>
      <p:sp>
        <p:nvSpPr>
          <p:cNvPr id="10" name="Content Placeholder 9"/>
          <p:cNvSpPr>
            <a:spLocks noGrp="1"/>
          </p:cNvSpPr>
          <p:nvPr>
            <p:ph idx="1"/>
          </p:nvPr>
        </p:nvSpPr>
        <p:spPr>
          <a:xfrm>
            <a:off x="628650" y="1196976"/>
            <a:ext cx="7886700" cy="4929188"/>
          </a:xfrm>
        </p:spPr>
        <p:txBody>
          <a:bodyPr/>
          <a:lstStyle/>
          <a:p>
            <a:pPr marL="0" indent="0">
              <a:buNone/>
            </a:pPr>
            <a:r>
              <a:rPr lang="en-GB" dirty="0"/>
              <a:t>Create an abstract representation of </a:t>
            </a:r>
            <a:r>
              <a:rPr lang="en-GB" dirty="0" smtClean="0"/>
              <a:t>part of the </a:t>
            </a:r>
            <a:r>
              <a:rPr lang="en-GB" dirty="0"/>
              <a:t>school layout.</a:t>
            </a:r>
          </a:p>
        </p:txBody>
      </p:sp>
      <p:pic>
        <p:nvPicPr>
          <p:cNvPr id="11" name="Picture 10"/>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2141984" y="2564904"/>
            <a:ext cx="4860032" cy="3238755"/>
          </a:xfrm>
          <a:prstGeom prst="rect">
            <a:avLst/>
          </a:prstGeom>
          <a:ln>
            <a:solidFill>
              <a:schemeClr val="accent1"/>
            </a:solidFill>
          </a:ln>
        </p:spPr>
      </p:pic>
    </p:spTree>
    <p:extLst>
      <p:ext uri="{BB962C8B-B14F-4D97-AF65-F5344CB8AC3E}">
        <p14:creationId xmlns:p14="http://schemas.microsoft.com/office/powerpoint/2010/main" val="416289558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907704" y="2276872"/>
            <a:ext cx="5184576" cy="3960440"/>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txBox="1">
            <a:spLocks/>
          </p:cNvSpPr>
          <p:nvPr/>
        </p:nvSpPr>
        <p:spPr>
          <a:xfrm>
            <a:off x="628650" y="365127"/>
            <a:ext cx="7886700" cy="523220"/>
          </a:xfrm>
          <a:prstGeom prst="rect">
            <a:avLst/>
          </a:prstGeom>
          <a:solidFill>
            <a:schemeClr val="accent1"/>
          </a:solidFill>
        </p:spPr>
        <p:txBody>
          <a:bodyPr>
            <a:spAutoFit/>
          </a:bodyPr>
          <a:lst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pPr algn="l"/>
            <a:r>
              <a:rPr lang="en-GB" sz="2800" dirty="0">
                <a:solidFill>
                  <a:schemeClr val="bg1"/>
                </a:solidFill>
                <a:latin typeface="+mn-lt"/>
              </a:rPr>
              <a:t>Activity</a:t>
            </a:r>
          </a:p>
        </p:txBody>
      </p:sp>
      <p:sp>
        <p:nvSpPr>
          <p:cNvPr id="10" name="Content Placeholder 9"/>
          <p:cNvSpPr>
            <a:spLocks noGrp="1"/>
          </p:cNvSpPr>
          <p:nvPr>
            <p:ph idx="1"/>
          </p:nvPr>
        </p:nvSpPr>
        <p:spPr>
          <a:xfrm>
            <a:off x="628650" y="1196976"/>
            <a:ext cx="7886700" cy="1079896"/>
          </a:xfrm>
        </p:spPr>
        <p:txBody>
          <a:bodyPr/>
          <a:lstStyle/>
          <a:p>
            <a:pPr marL="0" indent="0">
              <a:buNone/>
            </a:pPr>
            <a:r>
              <a:rPr lang="en-GB" sz="2000" dirty="0" smtClean="0"/>
              <a:t>Copy this diagram. Place </a:t>
            </a:r>
            <a:r>
              <a:rPr lang="en-GB" sz="2000" dirty="0"/>
              <a:t>your finger on point 1. You can move to any adjacent point. Find a series of moves so your finger moves to every point exactly once, </a:t>
            </a:r>
            <a:r>
              <a:rPr lang="en-GB" sz="2000" dirty="0" smtClean="0"/>
              <a:t>returning </a:t>
            </a:r>
            <a:r>
              <a:rPr lang="en-GB" sz="2000" dirty="0"/>
              <a:t>to where it </a:t>
            </a:r>
            <a:r>
              <a:rPr lang="en-GB" sz="2000" dirty="0" smtClean="0"/>
              <a:t>started</a:t>
            </a:r>
            <a:r>
              <a:rPr lang="en-GB" sz="2000" dirty="0"/>
              <a:t>.</a:t>
            </a:r>
          </a:p>
        </p:txBody>
      </p:sp>
      <p:sp>
        <p:nvSpPr>
          <p:cNvPr id="4" name="Oval 3"/>
          <p:cNvSpPr/>
          <p:nvPr/>
        </p:nvSpPr>
        <p:spPr>
          <a:xfrm>
            <a:off x="3563888" y="2708920"/>
            <a:ext cx="144016" cy="1440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Oval 7"/>
          <p:cNvSpPr/>
          <p:nvPr/>
        </p:nvSpPr>
        <p:spPr>
          <a:xfrm>
            <a:off x="3563888" y="3429000"/>
            <a:ext cx="144016" cy="1440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p:cNvSpPr/>
          <p:nvPr/>
        </p:nvSpPr>
        <p:spPr>
          <a:xfrm>
            <a:off x="5148064" y="2708920"/>
            <a:ext cx="144016" cy="1440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p:cNvSpPr/>
          <p:nvPr/>
        </p:nvSpPr>
        <p:spPr>
          <a:xfrm>
            <a:off x="5148064" y="3429000"/>
            <a:ext cx="144016" cy="1440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p:cNvSpPr/>
          <p:nvPr/>
        </p:nvSpPr>
        <p:spPr>
          <a:xfrm>
            <a:off x="5724128" y="4149080"/>
            <a:ext cx="144016" cy="1440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p:cNvSpPr/>
          <p:nvPr/>
        </p:nvSpPr>
        <p:spPr>
          <a:xfrm>
            <a:off x="6444208" y="4149080"/>
            <a:ext cx="144016" cy="1440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p:cNvSpPr/>
          <p:nvPr/>
        </p:nvSpPr>
        <p:spPr>
          <a:xfrm>
            <a:off x="5220072" y="5589240"/>
            <a:ext cx="144016" cy="1440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p:cNvSpPr/>
          <p:nvPr/>
        </p:nvSpPr>
        <p:spPr>
          <a:xfrm>
            <a:off x="5220072" y="4869160"/>
            <a:ext cx="144016" cy="1440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Oval 16"/>
          <p:cNvSpPr/>
          <p:nvPr/>
        </p:nvSpPr>
        <p:spPr>
          <a:xfrm>
            <a:off x="3563888" y="4869160"/>
            <a:ext cx="144016" cy="1440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p:cNvSpPr/>
          <p:nvPr/>
        </p:nvSpPr>
        <p:spPr>
          <a:xfrm>
            <a:off x="3563888" y="5589240"/>
            <a:ext cx="144016" cy="1440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p:cNvSpPr/>
          <p:nvPr/>
        </p:nvSpPr>
        <p:spPr>
          <a:xfrm>
            <a:off x="2987824" y="4149080"/>
            <a:ext cx="144016" cy="1440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p:nvSpPr>
        <p:spPr>
          <a:xfrm>
            <a:off x="2411760" y="4149080"/>
            <a:ext cx="144016" cy="1440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2" name="Straight Connector 21"/>
          <p:cNvCxnSpPr/>
          <p:nvPr/>
        </p:nvCxnSpPr>
        <p:spPr>
          <a:xfrm>
            <a:off x="3635896" y="2780928"/>
            <a:ext cx="1584176"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a:stCxn id="19" idx="5"/>
          </p:cNvCxnSpPr>
          <p:nvPr/>
        </p:nvCxnSpPr>
        <p:spPr>
          <a:xfrm>
            <a:off x="3110749" y="4272005"/>
            <a:ext cx="525146" cy="658577"/>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3635896" y="4941168"/>
            <a:ext cx="1584176"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3707904" y="5661248"/>
            <a:ext cx="1584176"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a:stCxn id="20" idx="5"/>
          </p:cNvCxnSpPr>
          <p:nvPr/>
        </p:nvCxnSpPr>
        <p:spPr>
          <a:xfrm>
            <a:off x="2534685" y="4272005"/>
            <a:ext cx="1119000" cy="1389244"/>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5270990" y="3545658"/>
            <a:ext cx="525146" cy="658577"/>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a:endCxn id="14" idx="4"/>
          </p:cNvCxnSpPr>
          <p:nvPr/>
        </p:nvCxnSpPr>
        <p:spPr>
          <a:xfrm>
            <a:off x="5220072" y="2759836"/>
            <a:ext cx="1296144" cy="153326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a:endCxn id="20" idx="7"/>
          </p:cNvCxnSpPr>
          <p:nvPr/>
        </p:nvCxnSpPr>
        <p:spPr>
          <a:xfrm flipH="1">
            <a:off x="2534685" y="2784988"/>
            <a:ext cx="1147761" cy="1385183"/>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a:stCxn id="14" idx="3"/>
          </p:cNvCxnSpPr>
          <p:nvPr/>
        </p:nvCxnSpPr>
        <p:spPr>
          <a:xfrm flipH="1">
            <a:off x="5296448" y="4272005"/>
            <a:ext cx="1168851" cy="1435749"/>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a:stCxn id="13" idx="6"/>
          </p:cNvCxnSpPr>
          <p:nvPr/>
        </p:nvCxnSpPr>
        <p:spPr>
          <a:xfrm flipH="1">
            <a:off x="5326014" y="4221088"/>
            <a:ext cx="542130" cy="72008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flipH="1">
            <a:off x="3063831" y="3537012"/>
            <a:ext cx="542130" cy="72008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a:off x="3605961" y="3501008"/>
            <a:ext cx="1584176"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a:endCxn id="8" idx="4"/>
          </p:cNvCxnSpPr>
          <p:nvPr/>
        </p:nvCxnSpPr>
        <p:spPr>
          <a:xfrm flipH="1">
            <a:off x="3635896" y="2744924"/>
            <a:ext cx="17789" cy="828092"/>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flipH="1">
            <a:off x="5283067" y="4879662"/>
            <a:ext cx="17789" cy="828092"/>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50" name="TextBox 49"/>
          <p:cNvSpPr txBox="1"/>
          <p:nvPr/>
        </p:nvSpPr>
        <p:spPr>
          <a:xfrm>
            <a:off x="3250982" y="2420498"/>
            <a:ext cx="312906" cy="369332"/>
          </a:xfrm>
          <a:prstGeom prst="rect">
            <a:avLst/>
          </a:prstGeom>
          <a:noFill/>
        </p:spPr>
        <p:txBody>
          <a:bodyPr wrap="none" rtlCol="0">
            <a:spAutoFit/>
          </a:bodyPr>
          <a:lstStyle/>
          <a:p>
            <a:r>
              <a:rPr lang="en-GB" b="1" dirty="0" smtClean="0">
                <a:latin typeface="+mn-lt"/>
              </a:rPr>
              <a:t>1</a:t>
            </a:r>
            <a:endParaRPr lang="en-GB" b="1" dirty="0">
              <a:latin typeface="+mn-lt"/>
            </a:endParaRPr>
          </a:p>
        </p:txBody>
      </p:sp>
      <p:sp>
        <p:nvSpPr>
          <p:cNvPr id="51" name="TextBox 50"/>
          <p:cNvSpPr txBox="1"/>
          <p:nvPr/>
        </p:nvSpPr>
        <p:spPr>
          <a:xfrm>
            <a:off x="5220072" y="2411596"/>
            <a:ext cx="312906" cy="369332"/>
          </a:xfrm>
          <a:prstGeom prst="rect">
            <a:avLst/>
          </a:prstGeom>
          <a:noFill/>
        </p:spPr>
        <p:txBody>
          <a:bodyPr wrap="none" rtlCol="0">
            <a:spAutoFit/>
          </a:bodyPr>
          <a:lstStyle/>
          <a:p>
            <a:r>
              <a:rPr lang="en-GB" b="1" dirty="0">
                <a:latin typeface="+mn-lt"/>
              </a:rPr>
              <a:t>9</a:t>
            </a:r>
          </a:p>
        </p:txBody>
      </p:sp>
      <p:sp>
        <p:nvSpPr>
          <p:cNvPr id="52" name="TextBox 51"/>
          <p:cNvSpPr txBox="1"/>
          <p:nvPr/>
        </p:nvSpPr>
        <p:spPr>
          <a:xfrm>
            <a:off x="6516216" y="3851756"/>
            <a:ext cx="312906" cy="369332"/>
          </a:xfrm>
          <a:prstGeom prst="rect">
            <a:avLst/>
          </a:prstGeom>
          <a:noFill/>
        </p:spPr>
        <p:txBody>
          <a:bodyPr wrap="none" rtlCol="0">
            <a:spAutoFit/>
          </a:bodyPr>
          <a:lstStyle/>
          <a:p>
            <a:r>
              <a:rPr lang="en-GB" b="1" dirty="0" smtClean="0">
                <a:latin typeface="+mn-lt"/>
              </a:rPr>
              <a:t>3</a:t>
            </a:r>
            <a:endParaRPr lang="en-GB" b="1" dirty="0">
              <a:latin typeface="+mn-lt"/>
            </a:endParaRPr>
          </a:p>
        </p:txBody>
      </p:sp>
      <p:sp>
        <p:nvSpPr>
          <p:cNvPr id="53" name="TextBox 52"/>
          <p:cNvSpPr txBox="1"/>
          <p:nvPr/>
        </p:nvSpPr>
        <p:spPr>
          <a:xfrm>
            <a:off x="5367749" y="5661249"/>
            <a:ext cx="428387" cy="369332"/>
          </a:xfrm>
          <a:prstGeom prst="rect">
            <a:avLst/>
          </a:prstGeom>
          <a:noFill/>
        </p:spPr>
        <p:txBody>
          <a:bodyPr wrap="none" rtlCol="0">
            <a:spAutoFit/>
          </a:bodyPr>
          <a:lstStyle/>
          <a:p>
            <a:r>
              <a:rPr lang="en-GB" b="1" dirty="0" smtClean="0">
                <a:latin typeface="+mn-lt"/>
              </a:rPr>
              <a:t>11</a:t>
            </a:r>
            <a:endParaRPr lang="en-GB" b="1" dirty="0">
              <a:latin typeface="+mn-lt"/>
            </a:endParaRPr>
          </a:p>
        </p:txBody>
      </p:sp>
      <p:sp>
        <p:nvSpPr>
          <p:cNvPr id="54" name="TextBox 53"/>
          <p:cNvSpPr txBox="1"/>
          <p:nvPr/>
        </p:nvSpPr>
        <p:spPr>
          <a:xfrm>
            <a:off x="3322990" y="5661249"/>
            <a:ext cx="312906" cy="369332"/>
          </a:xfrm>
          <a:prstGeom prst="rect">
            <a:avLst/>
          </a:prstGeom>
          <a:noFill/>
        </p:spPr>
        <p:txBody>
          <a:bodyPr wrap="none" rtlCol="0">
            <a:spAutoFit/>
          </a:bodyPr>
          <a:lstStyle/>
          <a:p>
            <a:r>
              <a:rPr lang="en-GB" b="1" dirty="0">
                <a:latin typeface="+mn-lt"/>
              </a:rPr>
              <a:t>5</a:t>
            </a:r>
          </a:p>
        </p:txBody>
      </p:sp>
      <p:sp>
        <p:nvSpPr>
          <p:cNvPr id="55" name="TextBox 54"/>
          <p:cNvSpPr txBox="1"/>
          <p:nvPr/>
        </p:nvSpPr>
        <p:spPr>
          <a:xfrm>
            <a:off x="3635896" y="4571836"/>
            <a:ext cx="312906" cy="369332"/>
          </a:xfrm>
          <a:prstGeom prst="rect">
            <a:avLst/>
          </a:prstGeom>
          <a:noFill/>
        </p:spPr>
        <p:txBody>
          <a:bodyPr wrap="none" rtlCol="0">
            <a:spAutoFit/>
          </a:bodyPr>
          <a:lstStyle/>
          <a:p>
            <a:r>
              <a:rPr lang="en-GB" b="1" dirty="0" smtClean="0">
                <a:latin typeface="+mn-lt"/>
              </a:rPr>
              <a:t>4</a:t>
            </a:r>
            <a:endParaRPr lang="en-GB" b="1" dirty="0">
              <a:latin typeface="+mn-lt"/>
            </a:endParaRPr>
          </a:p>
        </p:txBody>
      </p:sp>
      <p:sp>
        <p:nvSpPr>
          <p:cNvPr id="56" name="TextBox 55"/>
          <p:cNvSpPr txBox="1"/>
          <p:nvPr/>
        </p:nvSpPr>
        <p:spPr>
          <a:xfrm>
            <a:off x="4907166" y="4571836"/>
            <a:ext cx="441146" cy="369332"/>
          </a:xfrm>
          <a:prstGeom prst="rect">
            <a:avLst/>
          </a:prstGeom>
          <a:noFill/>
        </p:spPr>
        <p:txBody>
          <a:bodyPr wrap="none" rtlCol="0">
            <a:spAutoFit/>
          </a:bodyPr>
          <a:lstStyle/>
          <a:p>
            <a:r>
              <a:rPr lang="en-GB" b="1" dirty="0" smtClean="0">
                <a:latin typeface="+mn-lt"/>
              </a:rPr>
              <a:t>10</a:t>
            </a:r>
            <a:endParaRPr lang="en-GB" b="1" dirty="0">
              <a:latin typeface="+mn-lt"/>
            </a:endParaRPr>
          </a:p>
        </p:txBody>
      </p:sp>
      <p:sp>
        <p:nvSpPr>
          <p:cNvPr id="57" name="TextBox 56"/>
          <p:cNvSpPr txBox="1"/>
          <p:nvPr/>
        </p:nvSpPr>
        <p:spPr>
          <a:xfrm>
            <a:off x="5436096" y="4072426"/>
            <a:ext cx="312906" cy="369332"/>
          </a:xfrm>
          <a:prstGeom prst="rect">
            <a:avLst/>
          </a:prstGeom>
          <a:noFill/>
        </p:spPr>
        <p:txBody>
          <a:bodyPr wrap="none" rtlCol="0">
            <a:spAutoFit/>
          </a:bodyPr>
          <a:lstStyle/>
          <a:p>
            <a:r>
              <a:rPr lang="en-GB" b="1" dirty="0">
                <a:latin typeface="+mn-lt"/>
              </a:rPr>
              <a:t>2</a:t>
            </a:r>
          </a:p>
        </p:txBody>
      </p:sp>
      <p:sp>
        <p:nvSpPr>
          <p:cNvPr id="58" name="TextBox 57"/>
          <p:cNvSpPr txBox="1"/>
          <p:nvPr/>
        </p:nvSpPr>
        <p:spPr>
          <a:xfrm>
            <a:off x="3131840" y="4005064"/>
            <a:ext cx="441146" cy="369332"/>
          </a:xfrm>
          <a:prstGeom prst="rect">
            <a:avLst/>
          </a:prstGeom>
          <a:noFill/>
        </p:spPr>
        <p:txBody>
          <a:bodyPr wrap="none" rtlCol="0">
            <a:spAutoFit/>
          </a:bodyPr>
          <a:lstStyle/>
          <a:p>
            <a:r>
              <a:rPr lang="en-GB" b="1" dirty="0" smtClean="0">
                <a:latin typeface="+mn-lt"/>
              </a:rPr>
              <a:t>12</a:t>
            </a:r>
            <a:endParaRPr lang="en-GB" b="1" dirty="0">
              <a:latin typeface="+mn-lt"/>
            </a:endParaRPr>
          </a:p>
        </p:txBody>
      </p:sp>
      <p:sp>
        <p:nvSpPr>
          <p:cNvPr id="59" name="TextBox 58"/>
          <p:cNvSpPr txBox="1"/>
          <p:nvPr/>
        </p:nvSpPr>
        <p:spPr>
          <a:xfrm>
            <a:off x="3563888" y="3501008"/>
            <a:ext cx="312906" cy="369332"/>
          </a:xfrm>
          <a:prstGeom prst="rect">
            <a:avLst/>
          </a:prstGeom>
          <a:noFill/>
        </p:spPr>
        <p:txBody>
          <a:bodyPr wrap="none" rtlCol="0">
            <a:spAutoFit/>
          </a:bodyPr>
          <a:lstStyle/>
          <a:p>
            <a:r>
              <a:rPr lang="en-GB" b="1" dirty="0">
                <a:latin typeface="+mn-lt"/>
              </a:rPr>
              <a:t>6</a:t>
            </a:r>
          </a:p>
        </p:txBody>
      </p:sp>
      <p:sp>
        <p:nvSpPr>
          <p:cNvPr id="60" name="TextBox 59"/>
          <p:cNvSpPr txBox="1"/>
          <p:nvPr/>
        </p:nvSpPr>
        <p:spPr>
          <a:xfrm>
            <a:off x="4932040" y="3491716"/>
            <a:ext cx="312906" cy="369332"/>
          </a:xfrm>
          <a:prstGeom prst="rect">
            <a:avLst/>
          </a:prstGeom>
          <a:noFill/>
        </p:spPr>
        <p:txBody>
          <a:bodyPr wrap="none" rtlCol="0">
            <a:spAutoFit/>
          </a:bodyPr>
          <a:lstStyle/>
          <a:p>
            <a:r>
              <a:rPr lang="en-GB" b="1" dirty="0" smtClean="0">
                <a:latin typeface="+mn-lt"/>
              </a:rPr>
              <a:t>8</a:t>
            </a:r>
            <a:endParaRPr lang="en-GB" b="1" dirty="0">
              <a:latin typeface="+mn-lt"/>
            </a:endParaRPr>
          </a:p>
        </p:txBody>
      </p:sp>
      <p:sp>
        <p:nvSpPr>
          <p:cNvPr id="61" name="TextBox 60"/>
          <p:cNvSpPr txBox="1"/>
          <p:nvPr/>
        </p:nvSpPr>
        <p:spPr>
          <a:xfrm>
            <a:off x="2241203" y="4221088"/>
            <a:ext cx="312906" cy="369332"/>
          </a:xfrm>
          <a:prstGeom prst="rect">
            <a:avLst/>
          </a:prstGeom>
          <a:noFill/>
        </p:spPr>
        <p:txBody>
          <a:bodyPr wrap="none" rtlCol="0">
            <a:spAutoFit/>
          </a:bodyPr>
          <a:lstStyle/>
          <a:p>
            <a:r>
              <a:rPr lang="en-GB" b="1" dirty="0">
                <a:latin typeface="+mn-lt"/>
              </a:rPr>
              <a:t>7</a:t>
            </a:r>
          </a:p>
        </p:txBody>
      </p:sp>
    </p:spTree>
    <p:extLst>
      <p:ext uri="{BB962C8B-B14F-4D97-AF65-F5344CB8AC3E}">
        <p14:creationId xmlns:p14="http://schemas.microsoft.com/office/powerpoint/2010/main" val="2709472781"/>
      </p:ext>
    </p:extLst>
  </p:cSld>
  <p:clrMapOvr>
    <a:masterClrMapping/>
  </p:clrMapOvr>
  <p:timing>
    <p:tnLst>
      <p:par>
        <p:cTn id="1" dur="indefinite" restart="never" nodeType="tmRoot"/>
      </p:par>
    </p:tnLst>
  </p:timing>
</p:sld>
</file>

<file path=ppt/theme/theme1.xml><?xml version="1.0" encoding="utf-8"?>
<a:theme xmlns:a="http://schemas.openxmlformats.org/drawingml/2006/main" name="Computer Science template v2">
  <a:themeElements>
    <a:clrScheme name="AQA colours">
      <a:dk1>
        <a:sysClr val="windowText" lastClr="000000"/>
      </a:dk1>
      <a:lt1>
        <a:sysClr val="window" lastClr="FFFFFF"/>
      </a:lt1>
      <a:dk2>
        <a:srgbClr val="44546A"/>
      </a:dk2>
      <a:lt2>
        <a:srgbClr val="E7E6E6"/>
      </a:lt2>
      <a:accent1>
        <a:srgbClr val="412878"/>
      </a:accent1>
      <a:accent2>
        <a:srgbClr val="C8194B"/>
      </a:accent2>
      <a:accent3>
        <a:srgbClr val="D2C8E1"/>
      </a:accent3>
      <a:accent4>
        <a:srgbClr val="9784BE"/>
      </a:accent4>
      <a:accent5>
        <a:srgbClr val="6D51A1"/>
      </a:accent5>
      <a:accent6>
        <a:srgbClr val="2F71AC"/>
      </a:accent6>
      <a:hlink>
        <a:srgbClr val="2F71AC"/>
      </a:hlink>
      <a:folHlink>
        <a:srgbClr val="41287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Computer Science template v2</Template>
  <TotalTime>298</TotalTime>
  <Words>815</Words>
  <Application>Microsoft Office PowerPoint</Application>
  <PresentationFormat>On-screen Show (4:3)</PresentationFormat>
  <Paragraphs>79</Paragraphs>
  <Slides>13</Slides>
  <Notes>7</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Computer Science template v2</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2015-10-09T10:47:38Z</cp:lastPrinted>
  <dcterms:created xsi:type="dcterms:W3CDTF">2015-10-06T11:34:12Z</dcterms:created>
  <dcterms:modified xsi:type="dcterms:W3CDTF">2016-05-20T14:43:47Z</dcterms:modified>
</cp:coreProperties>
</file>